
<file path=[Content_Types].xml><?xml version="1.0" encoding="utf-8"?>
<Types xmlns="http://schemas.openxmlformats.org/package/2006/content-types">
  <Default Extension="xml" ContentType="application/xml"/>
  <Default Extension="jpeg" ContentType="image/jpeg"/>
  <Default Extension="mpg" ContentType="video/unknown"/>
  <Default Extension="mp4" ContentType="video/unknown"/>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1.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8" r:id="rId3"/>
    <p:sldId id="263" r:id="rId4"/>
    <p:sldId id="287" r:id="rId5"/>
    <p:sldId id="288" r:id="rId6"/>
    <p:sldId id="289" r:id="rId7"/>
    <p:sldId id="290" r:id="rId8"/>
    <p:sldId id="291" r:id="rId9"/>
    <p:sldId id="292" r:id="rId10"/>
    <p:sldId id="293" r:id="rId11"/>
    <p:sldId id="286" r:id="rId12"/>
    <p:sldId id="259" r:id="rId13"/>
    <p:sldId id="260" r:id="rId14"/>
    <p:sldId id="285" r:id="rId15"/>
    <p:sldId id="294" r:id="rId16"/>
    <p:sldId id="264" r:id="rId17"/>
    <p:sldId id="261" r:id="rId18"/>
    <p:sldId id="262" r:id="rId19"/>
    <p:sldId id="277" r:id="rId20"/>
    <p:sldId id="278" r:id="rId21"/>
    <p:sldId id="283" r:id="rId22"/>
    <p:sldId id="284" r:id="rId23"/>
    <p:sldId id="271" r:id="rId24"/>
    <p:sldId id="274" r:id="rId25"/>
    <p:sldId id="275" r:id="rId26"/>
    <p:sldId id="295" r:id="rId27"/>
    <p:sldId id="276" r:id="rId28"/>
    <p:sldId id="279" r:id="rId29"/>
    <p:sldId id="273" r:id="rId30"/>
    <p:sldId id="272" r:id="rId31"/>
    <p:sldId id="280" r:id="rId32"/>
    <p:sldId id="257" r:id="rId33"/>
    <p:sldId id="266" r:id="rId34"/>
    <p:sldId id="265" r:id="rId35"/>
    <p:sldId id="267" r:id="rId36"/>
    <p:sldId id="268" r:id="rId37"/>
    <p:sldId id="269" r:id="rId38"/>
    <p:sldId id="282" r:id="rId39"/>
    <p:sldId id="281" r:id="rId40"/>
    <p:sldId id="270" r:id="rId41"/>
    <p:sldId id="296" r:id="rId42"/>
    <p:sldId id="300" r:id="rId43"/>
    <p:sldId id="298" r:id="rId44"/>
    <p:sldId id="301" r:id="rId45"/>
    <p:sldId id="302" r:id="rId46"/>
    <p:sldId id="30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6FF"/>
    <a:srgbClr val="FF0B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94663" autoAdjust="0"/>
  </p:normalViewPr>
  <p:slideViewPr>
    <p:cSldViewPr snapToGrid="0" snapToObjects="1">
      <p:cViewPr varScale="1">
        <p:scale>
          <a:sx n="103" d="100"/>
          <a:sy n="103" d="100"/>
        </p:scale>
        <p:origin x="-16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image" Target="../media/image1.emf"/><Relationship Id="rId2"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 Id="rId3"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13FC9B-0E1E-3548-B3D0-DFA8008718E2}" type="datetimeFigureOut">
              <a:rPr lang="en-US" smtClean="0"/>
              <a:t>7/2/15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7B7AE2-B059-004B-9AE8-CD29135C6005}" type="slidenum">
              <a:rPr lang="en-US" smtClean="0"/>
              <a:t>‹#›</a:t>
            </a:fld>
            <a:endParaRPr lang="en-US"/>
          </a:p>
        </p:txBody>
      </p:sp>
    </p:spTree>
    <p:extLst>
      <p:ext uri="{BB962C8B-B14F-4D97-AF65-F5344CB8AC3E}">
        <p14:creationId xmlns:p14="http://schemas.microsoft.com/office/powerpoint/2010/main" val="1798845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need to go back and reweight probabilities</a:t>
            </a:r>
            <a:r>
              <a:rPr lang="en-US" baseline="0" dirty="0" smtClean="0"/>
              <a:t> including AMOEBA water electrostatic potential energies</a:t>
            </a:r>
            <a:endParaRPr lang="en-US" dirty="0"/>
          </a:p>
        </p:txBody>
      </p:sp>
      <p:sp>
        <p:nvSpPr>
          <p:cNvPr id="4" name="Slide Number Placeholder 3"/>
          <p:cNvSpPr>
            <a:spLocks noGrp="1"/>
          </p:cNvSpPr>
          <p:nvPr>
            <p:ph type="sldNum" sz="quarter" idx="10"/>
          </p:nvPr>
        </p:nvSpPr>
        <p:spPr/>
        <p:txBody>
          <a:bodyPr/>
          <a:lstStyle/>
          <a:p>
            <a:fld id="{59AC212A-AEE0-D840-8705-C7B549A3DA3F}" type="slidenum">
              <a:rPr lang="en-US" smtClean="0"/>
              <a:t>16</a:t>
            </a:fld>
            <a:endParaRPr lang="en-US"/>
          </a:p>
        </p:txBody>
      </p:sp>
    </p:spTree>
    <p:extLst>
      <p:ext uri="{BB962C8B-B14F-4D97-AF65-F5344CB8AC3E}">
        <p14:creationId xmlns:p14="http://schemas.microsoft.com/office/powerpoint/2010/main" val="130225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510434-8586-5146-9D9B-2DF5A4AD4CF9}"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44150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510434-8586-5146-9D9B-2DF5A4AD4CF9}"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68644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510434-8586-5146-9D9B-2DF5A4AD4CF9}"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180403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510434-8586-5146-9D9B-2DF5A4AD4CF9}"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171445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510434-8586-5146-9D9B-2DF5A4AD4CF9}"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418602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510434-8586-5146-9D9B-2DF5A4AD4CF9}" type="datetimeFigureOut">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424071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510434-8586-5146-9D9B-2DF5A4AD4CF9}" type="datetimeFigureOut">
              <a:rPr lang="en-US" smtClean="0"/>
              <a:t>7/2/15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148031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510434-8586-5146-9D9B-2DF5A4AD4CF9}" type="datetimeFigureOut">
              <a:rPr lang="en-US" smtClean="0"/>
              <a:t>7/2/15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300780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510434-8586-5146-9D9B-2DF5A4AD4CF9}" type="datetimeFigureOut">
              <a:rPr lang="en-US" smtClean="0"/>
              <a:t>7/2/15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24760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510434-8586-5146-9D9B-2DF5A4AD4CF9}" type="datetimeFigureOut">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305011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510434-8586-5146-9D9B-2DF5A4AD4CF9}" type="datetimeFigureOut">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F6827-8B9B-F841-A386-42E5BFF6349A}" type="slidenum">
              <a:rPr lang="en-US" smtClean="0"/>
              <a:t>‹#›</a:t>
            </a:fld>
            <a:endParaRPr lang="en-US"/>
          </a:p>
        </p:txBody>
      </p:sp>
    </p:spTree>
    <p:extLst>
      <p:ext uri="{BB962C8B-B14F-4D97-AF65-F5344CB8AC3E}">
        <p14:creationId xmlns:p14="http://schemas.microsoft.com/office/powerpoint/2010/main" val="28657206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10434-8586-5146-9D9B-2DF5A4AD4CF9}" type="datetimeFigureOut">
              <a:rPr lang="en-US" smtClean="0"/>
              <a:t>7/2/15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F6827-8B9B-F841-A386-42E5BFF6349A}" type="slidenum">
              <a:rPr lang="en-US" smtClean="0"/>
              <a:t>‹#›</a:t>
            </a:fld>
            <a:endParaRPr lang="en-US"/>
          </a:p>
        </p:txBody>
      </p:sp>
    </p:spTree>
    <p:extLst>
      <p:ext uri="{BB962C8B-B14F-4D97-AF65-F5344CB8AC3E}">
        <p14:creationId xmlns:p14="http://schemas.microsoft.com/office/powerpoint/2010/main" val="3322028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oleObject" Target="../embeddings/oleObject16.bin"/><Relationship Id="rId5" Type="http://schemas.openxmlformats.org/officeDocument/2006/relationships/image" Target="../media/image4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4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4" Type="http://schemas.microsoft.com/office/2007/relationships/hdphoto" Target="../media/hdphoto1.wdp"/><Relationship Id="rId5"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55.png"/><Relationship Id="rId1" Type="http://schemas.microsoft.com/office/2007/relationships/media" Target="../media/media2.mpg"/><Relationship Id="rId2" Type="http://schemas.openxmlformats.org/officeDocument/2006/relationships/video" Target="../media/media2.mpg"/></Relationships>
</file>

<file path=ppt/slides/_rels/slide2.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7.png"/><Relationship Id="rId13" Type="http://schemas.openxmlformats.org/officeDocument/2006/relationships/oleObject" Target="../embeddings/oleObject6.bin"/><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4.emf"/><Relationship Id="rId17" Type="http://schemas.openxmlformats.org/officeDocument/2006/relationships/oleObject" Target="../embeddings/oleObject8.bin"/><Relationship Id="rId18"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6.png"/><Relationship Id="rId4" Type="http://schemas.openxmlformats.org/officeDocument/2006/relationships/oleObject" Target="../embeddings/oleObject1.bin"/><Relationship Id="rId5" Type="http://schemas.openxmlformats.org/officeDocument/2006/relationships/image" Target="../media/image1.emf"/><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oleObject" Target="../embeddings/oleObject3.bin"/><Relationship Id="rId9" Type="http://schemas.openxmlformats.org/officeDocument/2006/relationships/image" Target="../media/image3.emf"/><Relationship Id="rId10"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oleObject" Target="../embeddings/oleObject17.bin"/><Relationship Id="rId5" Type="http://schemas.openxmlformats.org/officeDocument/2006/relationships/image" Target="../media/image56.emf"/><Relationship Id="rId6" Type="http://schemas.openxmlformats.org/officeDocument/2006/relationships/oleObject" Target="../embeddings/oleObject18.bin"/><Relationship Id="rId7" Type="http://schemas.openxmlformats.org/officeDocument/2006/relationships/image" Target="../media/image57.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oleObject" Target="../embeddings/oleObject9.bin"/><Relationship Id="rId8"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 Id="rId3"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4" Type="http://schemas.microsoft.com/office/2007/relationships/hdphoto" Target="../media/hdphoto2.wdp"/><Relationship Id="rId5" Type="http://schemas.openxmlformats.org/officeDocument/2006/relationships/image" Target="../media/image76.png"/><Relationship Id="rId6"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emf"/></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image" Target="../media/image17.emf"/><Relationship Id="rId4" Type="http://schemas.openxmlformats.org/officeDocument/2006/relationships/oleObject" Target="../embeddings/oleObject10.bin"/><Relationship Id="rId5" Type="http://schemas.openxmlformats.org/officeDocument/2006/relationships/image" Target="../media/image14.em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emf"/><Relationship Id="rId9" Type="http://schemas.openxmlformats.org/officeDocument/2006/relationships/oleObject" Target="../embeddings/oleObject11.bin"/><Relationship Id="rId10" Type="http://schemas.openxmlformats.org/officeDocument/2006/relationships/image" Target="../media/image1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emf"/></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24.emf"/><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7.xml"/><Relationship Id="rId5" Type="http://schemas.openxmlformats.org/officeDocument/2006/relationships/image" Target="../media/image37.png"/><Relationship Id="rId6" Type="http://schemas.openxmlformats.org/officeDocument/2006/relationships/oleObject" Target="../embeddings/oleObject13.bin"/><Relationship Id="rId7" Type="http://schemas.openxmlformats.org/officeDocument/2006/relationships/image" Target="../media/image36.emf"/><Relationship Id="rId1" Type="http://schemas.openxmlformats.org/officeDocument/2006/relationships/vmlDrawing" Target="../drawings/vmlDrawing4.vml"/><Relationship Id="rId2" Type="http://schemas.microsoft.com/office/2007/relationships/media"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oleObject" Target="../embeddings/oleObject14.bin"/><Relationship Id="rId5" Type="http://schemas.openxmlformats.org/officeDocument/2006/relationships/image" Target="../media/image38.emf"/><Relationship Id="rId6" Type="http://schemas.openxmlformats.org/officeDocument/2006/relationships/oleObject" Target="../embeddings/oleObject15.bin"/><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Current State of AMOEBA-Protein Stark Effect Project</a:t>
            </a:r>
            <a:endParaRPr lang="en-US" dirty="0"/>
          </a:p>
        </p:txBody>
      </p:sp>
      <p:sp>
        <p:nvSpPr>
          <p:cNvPr id="3" name="Subtitle 2"/>
          <p:cNvSpPr>
            <a:spLocks noGrp="1"/>
          </p:cNvSpPr>
          <p:nvPr>
            <p:ph type="subTitle" idx="1"/>
          </p:nvPr>
        </p:nvSpPr>
        <p:spPr/>
        <p:txBody>
          <a:bodyPr/>
          <a:lstStyle/>
          <a:p>
            <a:r>
              <a:rPr lang="en-US" dirty="0" smtClean="0"/>
              <a:t>Andrew Ritchie</a:t>
            </a:r>
          </a:p>
          <a:p>
            <a:r>
              <a:rPr lang="en-US" dirty="0" smtClean="0"/>
              <a:t>June 16, 2015</a:t>
            </a:r>
            <a:endParaRPr lang="en-US" dirty="0"/>
          </a:p>
        </p:txBody>
      </p:sp>
    </p:spTree>
    <p:extLst>
      <p:ext uri="{BB962C8B-B14F-4D97-AF65-F5344CB8AC3E}">
        <p14:creationId xmlns:p14="http://schemas.microsoft.com/office/powerpoint/2010/main" val="91223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371600"/>
            <a:ext cx="7315200" cy="5486400"/>
          </a:xfrm>
          <a:prstGeom prst="rect">
            <a:avLst/>
          </a:prstGeom>
        </p:spPr>
      </p:pic>
      <p:sp>
        <p:nvSpPr>
          <p:cNvPr id="5" name="Title 4"/>
          <p:cNvSpPr>
            <a:spLocks noGrp="1"/>
          </p:cNvSpPr>
          <p:nvPr>
            <p:ph type="title"/>
          </p:nvPr>
        </p:nvSpPr>
        <p:spPr>
          <a:xfrm>
            <a:off x="457200" y="274638"/>
            <a:ext cx="6060109" cy="1143000"/>
          </a:xfrm>
        </p:spPr>
        <p:txBody>
          <a:bodyPr>
            <a:normAutofit fontScale="90000"/>
          </a:bodyPr>
          <a:lstStyle/>
          <a:p>
            <a:r>
              <a:rPr lang="en-US" dirty="0" smtClean="0"/>
              <a:t>Various Nitrile Probes on </a:t>
            </a:r>
            <a:br>
              <a:rPr lang="en-US" dirty="0" smtClean="0"/>
            </a:br>
            <a:r>
              <a:rPr lang="en-US" dirty="0" smtClean="0"/>
              <a:t>Rap E30/K31</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76320048"/>
              </p:ext>
            </p:extLst>
          </p:nvPr>
        </p:nvGraphicFramePr>
        <p:xfrm>
          <a:off x="6325622" y="308004"/>
          <a:ext cx="2818377" cy="906894"/>
        </p:xfrm>
        <a:graphic>
          <a:graphicData uri="http://schemas.openxmlformats.org/presentationml/2006/ole">
            <mc:AlternateContent xmlns:mc="http://schemas.openxmlformats.org/markup-compatibility/2006">
              <mc:Choice xmlns:v="urn:schemas-microsoft-com:vml" Requires="v">
                <p:oleObj spid="_x0000_s7206" name="Equation" r:id="rId4" imgW="1778000" imgH="571500" progId="Equation.DSMT4">
                  <p:embed/>
                </p:oleObj>
              </mc:Choice>
              <mc:Fallback>
                <p:oleObj name="Equation" r:id="rId4" imgW="1778000" imgH="571500" progId="Equation.DSMT4">
                  <p:embed/>
                  <p:pic>
                    <p:nvPicPr>
                      <p:cNvPr id="0" name=""/>
                      <p:cNvPicPr/>
                      <p:nvPr/>
                    </p:nvPicPr>
                    <p:blipFill>
                      <a:blip r:embed="rId5"/>
                      <a:stretch>
                        <a:fillRect/>
                      </a:stretch>
                    </p:blipFill>
                    <p:spPr>
                      <a:xfrm>
                        <a:off x="6325622" y="308004"/>
                        <a:ext cx="2818377" cy="906894"/>
                      </a:xfrm>
                      <a:prstGeom prst="rect">
                        <a:avLst/>
                      </a:prstGeom>
                    </p:spPr>
                  </p:pic>
                </p:oleObj>
              </mc:Fallback>
            </mc:AlternateContent>
          </a:graphicData>
        </a:graphic>
      </p:graphicFrame>
    </p:spTree>
    <p:extLst>
      <p:ext uri="{BB962C8B-B14F-4D97-AF65-F5344CB8AC3E}">
        <p14:creationId xmlns:p14="http://schemas.microsoft.com/office/powerpoint/2010/main" val="1099188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Fields in </a:t>
            </a:r>
            <a:r>
              <a:rPr lang="en-US" dirty="0" err="1" smtClean="0"/>
              <a:t>Ribonuclease</a:t>
            </a:r>
            <a:r>
              <a:rPr lang="en-US" dirty="0" smtClean="0"/>
              <a:t> S</a:t>
            </a:r>
            <a:endParaRPr lang="en-US" dirty="0"/>
          </a:p>
        </p:txBody>
      </p:sp>
      <p:sp>
        <p:nvSpPr>
          <p:cNvPr id="4" name="TextBox 3"/>
          <p:cNvSpPr txBox="1"/>
          <p:nvPr/>
        </p:nvSpPr>
        <p:spPr>
          <a:xfrm>
            <a:off x="0" y="6488668"/>
            <a:ext cx="3739575" cy="369332"/>
          </a:xfrm>
          <a:prstGeom prst="rect">
            <a:avLst/>
          </a:prstGeom>
          <a:noFill/>
        </p:spPr>
        <p:txBody>
          <a:bodyPr wrap="none" rtlCol="0">
            <a:spAutoFit/>
          </a:bodyPr>
          <a:lstStyle/>
          <a:p>
            <a:r>
              <a:rPr lang="en-US" dirty="0" err="1" smtClean="0"/>
              <a:t>Fafarman</a:t>
            </a:r>
            <a:r>
              <a:rPr lang="en-US" dirty="0" smtClean="0"/>
              <a:t>, </a:t>
            </a:r>
            <a:r>
              <a:rPr lang="en-US" i="1" dirty="0" smtClean="0"/>
              <a:t>et al.</a:t>
            </a:r>
            <a:r>
              <a:rPr lang="en-US" dirty="0" smtClean="0"/>
              <a:t>, J Phys. Chem. B </a:t>
            </a:r>
            <a:r>
              <a:rPr lang="en-US" b="1" dirty="0" smtClean="0"/>
              <a:t>2010</a:t>
            </a:r>
            <a:endParaRPr lang="en-US" dirty="0" smtClean="0"/>
          </a:p>
        </p:txBody>
      </p:sp>
      <p:pic>
        <p:nvPicPr>
          <p:cNvPr id="5" name="Picture 4"/>
          <p:cNvPicPr>
            <a:picLocks noChangeAspect="1"/>
          </p:cNvPicPr>
          <p:nvPr/>
        </p:nvPicPr>
        <p:blipFill>
          <a:blip r:embed="rId2"/>
          <a:stretch>
            <a:fillRect/>
          </a:stretch>
        </p:blipFill>
        <p:spPr>
          <a:xfrm>
            <a:off x="457200" y="1847272"/>
            <a:ext cx="4502727" cy="4502727"/>
          </a:xfrm>
          <a:prstGeom prst="rect">
            <a:avLst/>
          </a:prstGeom>
        </p:spPr>
      </p:pic>
      <p:sp>
        <p:nvSpPr>
          <p:cNvPr id="6" name="TextBox 5"/>
          <p:cNvSpPr txBox="1"/>
          <p:nvPr/>
        </p:nvSpPr>
        <p:spPr>
          <a:xfrm>
            <a:off x="5657273" y="2309091"/>
            <a:ext cx="1736373" cy="2862323"/>
          </a:xfrm>
          <a:prstGeom prst="rect">
            <a:avLst/>
          </a:prstGeom>
          <a:noFill/>
        </p:spPr>
        <p:txBody>
          <a:bodyPr wrap="none" rtlCol="0">
            <a:spAutoFit/>
          </a:bodyPr>
          <a:lstStyle/>
          <a:p>
            <a:pPr marL="342900" indent="-342900">
              <a:buFont typeface="+mj-lt"/>
              <a:buAutoNum type="arabicPeriod"/>
            </a:pPr>
            <a:r>
              <a:rPr lang="en-US" dirty="0" smtClean="0"/>
              <a:t>SCN pH 4.5</a:t>
            </a:r>
          </a:p>
          <a:p>
            <a:pPr marL="342900" indent="-342900">
              <a:buFont typeface="+mj-lt"/>
              <a:buAutoNum type="arabicPeriod"/>
            </a:pPr>
            <a:r>
              <a:rPr lang="en-US" dirty="0" smtClean="0"/>
              <a:t>SCN pH 8.0</a:t>
            </a:r>
          </a:p>
          <a:p>
            <a:pPr marL="342900" indent="-342900">
              <a:buFont typeface="+mj-lt"/>
              <a:buAutoNum type="arabicPeriod"/>
            </a:pPr>
            <a:r>
              <a:rPr lang="en-US" dirty="0" err="1" smtClean="0"/>
              <a:t>pCNF</a:t>
            </a:r>
            <a:r>
              <a:rPr lang="en-US" dirty="0" smtClean="0"/>
              <a:t> pH 4.5</a:t>
            </a:r>
          </a:p>
          <a:p>
            <a:pPr marL="342900" indent="-342900">
              <a:buFont typeface="+mj-lt"/>
              <a:buAutoNum type="arabicPeriod"/>
            </a:pPr>
            <a:r>
              <a:rPr lang="en-US" dirty="0" err="1" smtClean="0"/>
              <a:t>pCNF</a:t>
            </a:r>
            <a:r>
              <a:rPr lang="en-US" dirty="0" smtClean="0"/>
              <a:t> pH 8.0</a:t>
            </a:r>
          </a:p>
          <a:p>
            <a:pPr marL="342900" indent="-342900">
              <a:buFont typeface="+mj-lt"/>
              <a:buAutoNum type="arabicPeriod"/>
            </a:pPr>
            <a:r>
              <a:rPr lang="en-US" dirty="0" err="1" smtClean="0"/>
              <a:t>mCNF</a:t>
            </a:r>
            <a:r>
              <a:rPr lang="en-US" dirty="0" smtClean="0"/>
              <a:t> pH 4.5</a:t>
            </a:r>
          </a:p>
          <a:p>
            <a:pPr marL="342900" indent="-342900">
              <a:buFont typeface="+mj-lt"/>
              <a:buAutoNum type="arabicPeriod"/>
            </a:pPr>
            <a:r>
              <a:rPr lang="en-US" dirty="0" err="1" smtClean="0"/>
              <a:t>mCNF</a:t>
            </a:r>
            <a:r>
              <a:rPr lang="en-US" dirty="0" smtClean="0"/>
              <a:t> pH 8.0</a:t>
            </a:r>
          </a:p>
          <a:p>
            <a:endParaRPr lang="en-US" dirty="0" smtClean="0"/>
          </a:p>
          <a:p>
            <a:r>
              <a:rPr lang="en-US" dirty="0"/>
              <a:t>	</a:t>
            </a:r>
            <a:r>
              <a:rPr lang="en-US" dirty="0" smtClean="0"/>
              <a:t>3 ns MD</a:t>
            </a:r>
          </a:p>
          <a:p>
            <a:endParaRPr lang="en-US" dirty="0" smtClean="0"/>
          </a:p>
          <a:p>
            <a:r>
              <a:rPr lang="en-US" dirty="0"/>
              <a:t>	</a:t>
            </a:r>
            <a:r>
              <a:rPr lang="en-US" dirty="0" smtClean="0"/>
              <a:t>3 ns REMD</a:t>
            </a:r>
            <a:endParaRPr lang="en-US" dirty="0"/>
          </a:p>
        </p:txBody>
      </p:sp>
      <p:sp>
        <p:nvSpPr>
          <p:cNvPr id="7" name="Rectangle 6"/>
          <p:cNvSpPr/>
          <p:nvPr/>
        </p:nvSpPr>
        <p:spPr>
          <a:xfrm>
            <a:off x="5761182" y="4871232"/>
            <a:ext cx="300182" cy="300182"/>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38091" y="4248727"/>
            <a:ext cx="323273" cy="323273"/>
          </a:xfrm>
          <a:prstGeom prst="ellipse">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32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2" name="Title 1"/>
          <p:cNvSpPr>
            <a:spLocks noGrp="1"/>
          </p:cNvSpPr>
          <p:nvPr>
            <p:ph type="title"/>
          </p:nvPr>
        </p:nvSpPr>
        <p:spPr/>
        <p:txBody>
          <a:bodyPr>
            <a:normAutofit fontScale="90000"/>
          </a:bodyPr>
          <a:lstStyle/>
          <a:p>
            <a:r>
              <a:rPr lang="en-US" dirty="0" smtClean="0"/>
              <a:t>PB on small molecules in various </a:t>
            </a:r>
            <a:r>
              <a:rPr lang="en-US" dirty="0"/>
              <a:t>s</a:t>
            </a:r>
            <a:r>
              <a:rPr lang="en-US" dirty="0" smtClean="0"/>
              <a:t>olvents</a:t>
            </a:r>
            <a:endParaRPr lang="en-US" dirty="0"/>
          </a:p>
        </p:txBody>
      </p:sp>
      <p:sp>
        <p:nvSpPr>
          <p:cNvPr id="4" name="TextBox 3"/>
          <p:cNvSpPr txBox="1"/>
          <p:nvPr/>
        </p:nvSpPr>
        <p:spPr>
          <a:xfrm>
            <a:off x="2855647" y="6488668"/>
            <a:ext cx="6295075" cy="369332"/>
          </a:xfrm>
          <a:prstGeom prst="rect">
            <a:avLst/>
          </a:prstGeom>
          <a:noFill/>
        </p:spPr>
        <p:txBody>
          <a:bodyPr wrap="none" rtlCol="0">
            <a:spAutoFit/>
          </a:bodyPr>
          <a:lstStyle/>
          <a:p>
            <a:r>
              <a:rPr lang="en-US" dirty="0"/>
              <a:t>Fried, S. D.; </a:t>
            </a:r>
            <a:r>
              <a:rPr lang="en-US" dirty="0" err="1"/>
              <a:t>Bagchi</a:t>
            </a:r>
            <a:r>
              <a:rPr lang="en-US" dirty="0"/>
              <a:t>, S.; Boxer, S. </a:t>
            </a:r>
            <a:r>
              <a:rPr lang="en-US" dirty="0" smtClean="0"/>
              <a:t>G. </a:t>
            </a:r>
            <a:r>
              <a:rPr lang="en-US" i="1" dirty="0" smtClean="0"/>
              <a:t>J </a:t>
            </a:r>
            <a:r>
              <a:rPr lang="en-US" i="1" dirty="0"/>
              <a:t>Am </a:t>
            </a:r>
            <a:r>
              <a:rPr lang="en-US" i="1" dirty="0" err="1"/>
              <a:t>Chem</a:t>
            </a:r>
            <a:r>
              <a:rPr lang="en-US" i="1" dirty="0"/>
              <a:t> </a:t>
            </a:r>
            <a:r>
              <a:rPr lang="en-US" i="1" dirty="0" err="1"/>
              <a:t>Soc</a:t>
            </a:r>
            <a:r>
              <a:rPr lang="en-US" i="1" dirty="0"/>
              <a:t> </a:t>
            </a:r>
            <a:r>
              <a:rPr lang="en-US" b="1" dirty="0"/>
              <a:t>2013,</a:t>
            </a:r>
            <a:r>
              <a:rPr lang="en-US" dirty="0"/>
              <a:t> </a:t>
            </a:r>
            <a:r>
              <a:rPr lang="en-US" i="1" dirty="0"/>
              <a:t>135</a:t>
            </a:r>
            <a:r>
              <a:rPr lang="en-US" dirty="0"/>
              <a:t> (30</a:t>
            </a:r>
            <a:r>
              <a:rPr lang="en-US" dirty="0" smtClean="0"/>
              <a:t>).</a:t>
            </a:r>
            <a:r>
              <a:rPr lang="en-US" dirty="0" smtClean="0">
                <a:effectLst/>
              </a:rPr>
              <a:t> </a:t>
            </a:r>
            <a:endParaRPr lang="en-US" dirty="0"/>
          </a:p>
        </p:txBody>
      </p:sp>
      <p:sp>
        <p:nvSpPr>
          <p:cNvPr id="5" name="TextBox 4"/>
          <p:cNvSpPr txBox="1"/>
          <p:nvPr/>
        </p:nvSpPr>
        <p:spPr>
          <a:xfrm>
            <a:off x="0" y="6503847"/>
            <a:ext cx="1681921" cy="369332"/>
          </a:xfrm>
          <a:prstGeom prst="rect">
            <a:avLst/>
          </a:prstGeom>
          <a:noFill/>
        </p:spPr>
        <p:txBody>
          <a:bodyPr wrap="none" rtlCol="0">
            <a:spAutoFit/>
          </a:bodyPr>
          <a:lstStyle/>
          <a:p>
            <a:r>
              <a:rPr lang="en-US" dirty="0" smtClean="0"/>
              <a:t>Josh &amp; Christina</a:t>
            </a:r>
            <a:endParaRPr lang="en-US" dirty="0"/>
          </a:p>
        </p:txBody>
      </p:sp>
      <p:pic>
        <p:nvPicPr>
          <p:cNvPr id="6" name="Picture 5"/>
          <p:cNvPicPr>
            <a:picLocks noChangeAspect="1"/>
          </p:cNvPicPr>
          <p:nvPr/>
        </p:nvPicPr>
        <p:blipFill>
          <a:blip r:embed="rId3"/>
          <a:stretch>
            <a:fillRect/>
          </a:stretch>
        </p:blipFill>
        <p:spPr>
          <a:xfrm>
            <a:off x="0" y="1464649"/>
            <a:ext cx="2032109" cy="1314500"/>
          </a:xfrm>
          <a:prstGeom prst="rect">
            <a:avLst/>
          </a:prstGeom>
        </p:spPr>
      </p:pic>
      <p:grpSp>
        <p:nvGrpSpPr>
          <p:cNvPr id="7" name="Group 6"/>
          <p:cNvGrpSpPr/>
          <p:nvPr/>
        </p:nvGrpSpPr>
        <p:grpSpPr>
          <a:xfrm>
            <a:off x="1062071" y="1875576"/>
            <a:ext cx="1039813" cy="1435590"/>
            <a:chOff x="1499993" y="2104834"/>
            <a:chExt cx="1447169" cy="1997996"/>
          </a:xfrm>
        </p:grpSpPr>
        <p:sp>
          <p:nvSpPr>
            <p:cNvPr id="8" name="Right Arrow 7"/>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1499993" y="3480530"/>
              <a:ext cx="1320800" cy="622300"/>
            </a:xfrm>
            <a:prstGeom prst="rect">
              <a:avLst/>
            </a:prstGeom>
          </p:spPr>
        </p:pic>
        <p:pic>
          <p:nvPicPr>
            <p:cNvPr id="11" name="Picture 10"/>
            <p:cNvPicPr>
              <a:picLocks noChangeAspect="1"/>
            </p:cNvPicPr>
            <p:nvPr/>
          </p:nvPicPr>
          <p:blipFill>
            <a:blip r:embed="rId5"/>
            <a:stretch>
              <a:fillRect/>
            </a:stretch>
          </p:blipFill>
          <p:spPr>
            <a:xfrm>
              <a:off x="1944493" y="2104834"/>
              <a:ext cx="876300" cy="571500"/>
            </a:xfrm>
            <a:prstGeom prst="rect">
              <a:avLst/>
            </a:prstGeom>
          </p:spPr>
        </p:pic>
      </p:grpSp>
      <p:pic>
        <p:nvPicPr>
          <p:cNvPr id="13" name="Picture 12"/>
          <p:cNvPicPr>
            <a:picLocks noChangeAspect="1"/>
          </p:cNvPicPr>
          <p:nvPr/>
        </p:nvPicPr>
        <p:blipFill>
          <a:blip r:embed="rId6"/>
          <a:stretch>
            <a:fillRect/>
          </a:stretch>
        </p:blipFill>
        <p:spPr>
          <a:xfrm rot="5400000">
            <a:off x="-58876" y="4154833"/>
            <a:ext cx="2241894" cy="1669394"/>
          </a:xfrm>
          <a:prstGeom prst="rect">
            <a:avLst/>
          </a:prstGeom>
        </p:spPr>
      </p:pic>
      <p:grpSp>
        <p:nvGrpSpPr>
          <p:cNvPr id="14" name="Group 13"/>
          <p:cNvGrpSpPr/>
          <p:nvPr/>
        </p:nvGrpSpPr>
        <p:grpSpPr>
          <a:xfrm>
            <a:off x="1195163" y="3980203"/>
            <a:ext cx="949017" cy="1404575"/>
            <a:chOff x="1247113" y="2104834"/>
            <a:chExt cx="1320803" cy="1954830"/>
          </a:xfrm>
        </p:grpSpPr>
        <p:sp>
          <p:nvSpPr>
            <p:cNvPr id="15" name="Right Arrow 14"/>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1247116" y="3437364"/>
              <a:ext cx="1320800" cy="622300"/>
            </a:xfrm>
            <a:prstGeom prst="rect">
              <a:avLst/>
            </a:prstGeom>
          </p:spPr>
        </p:pic>
        <p:pic>
          <p:nvPicPr>
            <p:cNvPr id="18" name="Picture 17"/>
            <p:cNvPicPr>
              <a:picLocks noChangeAspect="1"/>
            </p:cNvPicPr>
            <p:nvPr/>
          </p:nvPicPr>
          <p:blipFill>
            <a:blip r:embed="rId5"/>
            <a:stretch>
              <a:fillRect/>
            </a:stretch>
          </p:blipFill>
          <p:spPr>
            <a:xfrm>
              <a:off x="1499993" y="2104834"/>
              <a:ext cx="876300" cy="571500"/>
            </a:xfrm>
            <a:prstGeom prst="rect">
              <a:avLst/>
            </a:prstGeom>
          </p:spPr>
        </p:pic>
      </p:grpSp>
    </p:spTree>
    <p:extLst>
      <p:ext uri="{BB962C8B-B14F-4D97-AF65-F5344CB8AC3E}">
        <p14:creationId xmlns:p14="http://schemas.microsoft.com/office/powerpoint/2010/main" val="244128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1371600"/>
            <a:ext cx="7315200" cy="5486400"/>
          </a:xfrm>
          <a:prstGeom prst="rect">
            <a:avLst/>
          </a:prstGeom>
        </p:spPr>
      </p:pic>
      <p:sp>
        <p:nvSpPr>
          <p:cNvPr id="2" name="Title 1"/>
          <p:cNvSpPr>
            <a:spLocks noGrp="1"/>
          </p:cNvSpPr>
          <p:nvPr>
            <p:ph type="title"/>
          </p:nvPr>
        </p:nvSpPr>
        <p:spPr/>
        <p:txBody>
          <a:bodyPr>
            <a:normAutofit fontScale="90000"/>
          </a:bodyPr>
          <a:lstStyle/>
          <a:p>
            <a:r>
              <a:rPr lang="en-US" dirty="0" smtClean="0"/>
              <a:t>Tip3p water looks like PB continuum solvent</a:t>
            </a:r>
            <a:endParaRPr lang="en-US" dirty="0"/>
          </a:p>
        </p:txBody>
      </p:sp>
    </p:spTree>
    <p:extLst>
      <p:ext uri="{BB962C8B-B14F-4D97-AF65-F5344CB8AC3E}">
        <p14:creationId xmlns:p14="http://schemas.microsoft.com/office/powerpoint/2010/main" val="424078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Fields on small molecules in various solvents</a:t>
            </a:r>
            <a:endParaRPr lang="en-US" dirty="0"/>
          </a:p>
        </p:txBody>
      </p:sp>
      <p:pic>
        <p:nvPicPr>
          <p:cNvPr id="3" name="Picture 2"/>
          <p:cNvPicPr>
            <a:picLocks noChangeAspect="1"/>
          </p:cNvPicPr>
          <p:nvPr/>
        </p:nvPicPr>
        <p:blipFill>
          <a:blip r:embed="rId2"/>
          <a:stretch>
            <a:fillRect/>
          </a:stretch>
        </p:blipFill>
        <p:spPr>
          <a:xfrm>
            <a:off x="280884" y="1686179"/>
            <a:ext cx="8609710" cy="4875378"/>
          </a:xfrm>
          <a:prstGeom prst="rect">
            <a:avLst/>
          </a:prstGeom>
        </p:spPr>
      </p:pic>
      <p:sp>
        <p:nvSpPr>
          <p:cNvPr id="4" name="TextBox 3"/>
          <p:cNvSpPr txBox="1"/>
          <p:nvPr/>
        </p:nvSpPr>
        <p:spPr>
          <a:xfrm>
            <a:off x="0" y="6488668"/>
            <a:ext cx="3320854" cy="369332"/>
          </a:xfrm>
          <a:prstGeom prst="rect">
            <a:avLst/>
          </a:prstGeom>
          <a:noFill/>
        </p:spPr>
        <p:txBody>
          <a:bodyPr wrap="none" rtlCol="0">
            <a:spAutoFit/>
          </a:bodyPr>
          <a:lstStyle/>
          <a:p>
            <a:r>
              <a:rPr lang="en-US" dirty="0" smtClean="0"/>
              <a:t>Fried, </a:t>
            </a:r>
            <a:r>
              <a:rPr lang="en-US" i="1" dirty="0" smtClean="0"/>
              <a:t>et al.</a:t>
            </a:r>
            <a:r>
              <a:rPr lang="en-US" dirty="0" smtClean="0"/>
              <a:t>, J Phys. Chem. B </a:t>
            </a:r>
            <a:r>
              <a:rPr lang="en-US" b="1" dirty="0" smtClean="0"/>
              <a:t>2013</a:t>
            </a:r>
            <a:endParaRPr lang="en-US" dirty="0" smtClean="0"/>
          </a:p>
        </p:txBody>
      </p:sp>
    </p:spTree>
    <p:extLst>
      <p:ext uri="{BB962C8B-B14F-4D97-AF65-F5344CB8AC3E}">
        <p14:creationId xmlns:p14="http://schemas.microsoft.com/office/powerpoint/2010/main" val="210117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Fields on small molecules in various solvents</a:t>
            </a:r>
            <a:endParaRPr lang="en-US" dirty="0"/>
          </a:p>
        </p:txBody>
      </p:sp>
      <p:sp>
        <p:nvSpPr>
          <p:cNvPr id="5" name="Content Placeholder 4"/>
          <p:cNvSpPr>
            <a:spLocks noGrp="1"/>
          </p:cNvSpPr>
          <p:nvPr>
            <p:ph sz="half" idx="1"/>
          </p:nvPr>
        </p:nvSpPr>
        <p:spPr>
          <a:xfrm>
            <a:off x="457200" y="1600200"/>
            <a:ext cx="4038600" cy="4849128"/>
          </a:xfrm>
        </p:spPr>
        <p:txBody>
          <a:bodyPr>
            <a:normAutofit fontScale="85000" lnSpcReduction="20000"/>
          </a:bodyPr>
          <a:lstStyle/>
          <a:p>
            <a:r>
              <a:rPr lang="en-US" dirty="0" smtClean="0"/>
              <a:t>“short” ~150 </a:t>
            </a:r>
            <a:r>
              <a:rPr lang="en-US" dirty="0" err="1" smtClean="0"/>
              <a:t>ps</a:t>
            </a:r>
            <a:r>
              <a:rPr lang="en-US" dirty="0" smtClean="0"/>
              <a:t> runs</a:t>
            </a:r>
          </a:p>
          <a:p>
            <a:pPr lvl="1"/>
            <a:r>
              <a:rPr lang="en-US" dirty="0" err="1" smtClean="0"/>
              <a:t>SCDipoles</a:t>
            </a:r>
            <a:r>
              <a:rPr lang="en-US" dirty="0" smtClean="0"/>
              <a:t> to 10</a:t>
            </a:r>
            <a:r>
              <a:rPr lang="en-US" baseline="30000" dirty="0" smtClean="0"/>
              <a:t>-5</a:t>
            </a:r>
            <a:r>
              <a:rPr lang="en-US" dirty="0" smtClean="0"/>
              <a:t> D</a:t>
            </a:r>
          </a:p>
          <a:p>
            <a:pPr lvl="1"/>
            <a:r>
              <a:rPr lang="en-US" dirty="0" err="1" smtClean="0"/>
              <a:t>Beeman</a:t>
            </a:r>
            <a:r>
              <a:rPr lang="en-US" dirty="0" smtClean="0"/>
              <a:t> integrator</a:t>
            </a:r>
          </a:p>
          <a:p>
            <a:pPr lvl="1"/>
            <a:r>
              <a:rPr lang="en-US" dirty="0" err="1" smtClean="0"/>
              <a:t>Bussi</a:t>
            </a:r>
            <a:r>
              <a:rPr lang="en-US" dirty="0" smtClean="0"/>
              <a:t> Thermostat</a:t>
            </a:r>
          </a:p>
          <a:p>
            <a:pPr lvl="1"/>
            <a:r>
              <a:rPr lang="en-US" dirty="0" smtClean="0"/>
              <a:t>Monte Carlo </a:t>
            </a:r>
            <a:r>
              <a:rPr lang="en-US" dirty="0" err="1" smtClean="0"/>
              <a:t>barostat</a:t>
            </a:r>
            <a:endParaRPr lang="en-US" dirty="0" smtClean="0"/>
          </a:p>
          <a:p>
            <a:pPr lvl="1"/>
            <a:r>
              <a:rPr lang="en-US" dirty="0" smtClean="0"/>
              <a:t>1 </a:t>
            </a:r>
            <a:r>
              <a:rPr lang="en-US" dirty="0" err="1"/>
              <a:t>f</a:t>
            </a:r>
            <a:r>
              <a:rPr lang="en-US" dirty="0" err="1" smtClean="0"/>
              <a:t>s</a:t>
            </a:r>
            <a:r>
              <a:rPr lang="en-US" dirty="0" smtClean="0"/>
              <a:t> </a:t>
            </a:r>
            <a:r>
              <a:rPr lang="en-US" dirty="0" err="1" smtClean="0"/>
              <a:t>timestep</a:t>
            </a:r>
            <a:endParaRPr lang="en-US" dirty="0" smtClean="0"/>
          </a:p>
          <a:p>
            <a:r>
              <a:rPr lang="en-US" dirty="0" smtClean="0"/>
              <a:t>“long” ~1500 </a:t>
            </a:r>
            <a:r>
              <a:rPr lang="en-US" dirty="0" err="1" smtClean="0"/>
              <a:t>ps</a:t>
            </a:r>
            <a:r>
              <a:rPr lang="en-US" dirty="0" smtClean="0"/>
              <a:t> runs</a:t>
            </a:r>
          </a:p>
          <a:p>
            <a:pPr lvl="1"/>
            <a:r>
              <a:rPr lang="en-US" dirty="0" err="1" smtClean="0"/>
              <a:t>SCDipoles</a:t>
            </a:r>
            <a:r>
              <a:rPr lang="en-US" dirty="0" smtClean="0"/>
              <a:t> to 10</a:t>
            </a:r>
            <a:r>
              <a:rPr lang="en-US" baseline="30000" dirty="0" smtClean="0"/>
              <a:t>-3</a:t>
            </a:r>
            <a:r>
              <a:rPr lang="en-US" dirty="0" smtClean="0"/>
              <a:t> D</a:t>
            </a:r>
          </a:p>
          <a:p>
            <a:pPr lvl="1"/>
            <a:r>
              <a:rPr lang="en-US" dirty="0" smtClean="0"/>
              <a:t>RESPA integrator</a:t>
            </a:r>
          </a:p>
          <a:p>
            <a:pPr lvl="1"/>
            <a:r>
              <a:rPr lang="en-US" dirty="0" err="1" smtClean="0"/>
              <a:t>Berendsen</a:t>
            </a:r>
            <a:r>
              <a:rPr lang="en-US" dirty="0" smtClean="0"/>
              <a:t> </a:t>
            </a:r>
            <a:r>
              <a:rPr lang="en-US" dirty="0" err="1" smtClean="0"/>
              <a:t>Barostat</a:t>
            </a:r>
            <a:endParaRPr lang="en-US" dirty="0" smtClean="0"/>
          </a:p>
          <a:p>
            <a:pPr lvl="1"/>
            <a:r>
              <a:rPr lang="en-US" dirty="0" smtClean="0"/>
              <a:t>2 </a:t>
            </a:r>
            <a:r>
              <a:rPr lang="en-US" dirty="0" err="1"/>
              <a:t>f</a:t>
            </a:r>
            <a:r>
              <a:rPr lang="en-US" dirty="0" err="1" smtClean="0"/>
              <a:t>s</a:t>
            </a:r>
            <a:r>
              <a:rPr lang="en-US" dirty="0" smtClean="0"/>
              <a:t> </a:t>
            </a:r>
            <a:r>
              <a:rPr lang="en-US" dirty="0" err="1" smtClean="0"/>
              <a:t>timestep</a:t>
            </a:r>
            <a:endParaRPr lang="en-US" dirty="0" smtClean="0"/>
          </a:p>
          <a:p>
            <a:r>
              <a:rPr lang="en-US" dirty="0" smtClean="0"/>
              <a:t>Snapshots every 10 </a:t>
            </a:r>
            <a:r>
              <a:rPr lang="en-US" dirty="0" err="1" smtClean="0"/>
              <a:t>fs</a:t>
            </a:r>
            <a:endParaRPr lang="en-US" dirty="0" smtClean="0"/>
          </a:p>
          <a:p>
            <a:r>
              <a:rPr lang="en-US" dirty="0" smtClean="0"/>
              <a:t>Field averaged from induced dipoles</a:t>
            </a:r>
            <a:endParaRPr lang="en-US" dirty="0"/>
          </a:p>
        </p:txBody>
      </p:sp>
      <p:sp>
        <p:nvSpPr>
          <p:cNvPr id="6" name="Content Placeholder 5"/>
          <p:cNvSpPr>
            <a:spLocks noGrp="1"/>
          </p:cNvSpPr>
          <p:nvPr>
            <p:ph sz="half" idx="2"/>
          </p:nvPr>
        </p:nvSpPr>
        <p:spPr/>
        <p:txBody>
          <a:bodyPr>
            <a:normAutofit fontScale="85000" lnSpcReduction="20000"/>
          </a:bodyPr>
          <a:lstStyle/>
          <a:p>
            <a:r>
              <a:rPr lang="en-US" dirty="0" smtClean="0"/>
              <a:t>&gt;= 2000 </a:t>
            </a:r>
            <a:r>
              <a:rPr lang="en-US" dirty="0" err="1" smtClean="0"/>
              <a:t>ps</a:t>
            </a:r>
            <a:endParaRPr lang="en-US" dirty="0" smtClean="0"/>
          </a:p>
          <a:p>
            <a:pPr lvl="1"/>
            <a:r>
              <a:rPr lang="en-US" dirty="0" err="1" smtClean="0"/>
              <a:t>SCDipoles</a:t>
            </a:r>
            <a:r>
              <a:rPr lang="en-US" dirty="0" smtClean="0"/>
              <a:t> to 10</a:t>
            </a:r>
            <a:r>
              <a:rPr lang="en-US" baseline="30000" dirty="0" smtClean="0"/>
              <a:t>-4</a:t>
            </a:r>
            <a:r>
              <a:rPr lang="en-US" dirty="0" smtClean="0"/>
              <a:t> D</a:t>
            </a:r>
          </a:p>
          <a:p>
            <a:pPr lvl="1"/>
            <a:r>
              <a:rPr lang="en-US" dirty="0" smtClean="0"/>
              <a:t>Heavy Hydrogen</a:t>
            </a:r>
          </a:p>
          <a:p>
            <a:pPr lvl="2"/>
            <a:r>
              <a:rPr lang="en-US" dirty="0" smtClean="0"/>
              <a:t>4 </a:t>
            </a:r>
            <a:r>
              <a:rPr lang="en-US" dirty="0" err="1"/>
              <a:t>f</a:t>
            </a:r>
            <a:r>
              <a:rPr lang="en-US" dirty="0" err="1" smtClean="0"/>
              <a:t>s</a:t>
            </a:r>
            <a:r>
              <a:rPr lang="en-US" dirty="0" smtClean="0"/>
              <a:t> </a:t>
            </a:r>
            <a:r>
              <a:rPr lang="en-US" dirty="0" err="1" smtClean="0"/>
              <a:t>timestep</a:t>
            </a:r>
            <a:endParaRPr lang="en-US" dirty="0" smtClean="0"/>
          </a:p>
          <a:p>
            <a:pPr lvl="1"/>
            <a:r>
              <a:rPr lang="en-US" dirty="0" smtClean="0"/>
              <a:t>Normal Hydrogen</a:t>
            </a:r>
          </a:p>
          <a:p>
            <a:pPr lvl="2"/>
            <a:r>
              <a:rPr lang="en-US" dirty="0" smtClean="0"/>
              <a:t>2.5 </a:t>
            </a:r>
            <a:r>
              <a:rPr lang="en-US" dirty="0" err="1"/>
              <a:t>f</a:t>
            </a:r>
            <a:r>
              <a:rPr lang="en-US" dirty="0" err="1" smtClean="0"/>
              <a:t>s</a:t>
            </a:r>
            <a:r>
              <a:rPr lang="en-US" dirty="0" smtClean="0"/>
              <a:t> </a:t>
            </a:r>
            <a:r>
              <a:rPr lang="en-US" dirty="0" err="1" smtClean="0"/>
              <a:t>timestep</a:t>
            </a:r>
            <a:endParaRPr lang="en-US" dirty="0" smtClean="0"/>
          </a:p>
          <a:p>
            <a:pPr lvl="1"/>
            <a:r>
              <a:rPr lang="en-US" dirty="0" err="1" smtClean="0"/>
              <a:t>Bussi</a:t>
            </a:r>
            <a:r>
              <a:rPr lang="en-US" dirty="0" smtClean="0"/>
              <a:t> </a:t>
            </a:r>
            <a:r>
              <a:rPr lang="en-US" dirty="0" err="1" smtClean="0"/>
              <a:t>barostat</a:t>
            </a:r>
            <a:endParaRPr lang="en-US" dirty="0" smtClean="0"/>
          </a:p>
          <a:p>
            <a:r>
              <a:rPr lang="en-US" dirty="0" smtClean="0"/>
              <a:t>Snapshots every 1000 </a:t>
            </a:r>
            <a:r>
              <a:rPr lang="en-US" dirty="0" err="1" smtClean="0"/>
              <a:t>fs</a:t>
            </a:r>
            <a:endParaRPr lang="en-US" dirty="0" smtClean="0"/>
          </a:p>
          <a:p>
            <a:r>
              <a:rPr lang="en-US" dirty="0" smtClean="0"/>
              <a:t>Field averaged from induced dipoles</a:t>
            </a:r>
          </a:p>
          <a:p>
            <a:r>
              <a:rPr lang="en-US" dirty="0" smtClean="0"/>
              <a:t>Field at point in space</a:t>
            </a:r>
            <a:endParaRPr lang="en-US" dirty="0"/>
          </a:p>
        </p:txBody>
      </p:sp>
      <p:sp>
        <p:nvSpPr>
          <p:cNvPr id="4" name="TextBox 3"/>
          <p:cNvSpPr txBox="1"/>
          <p:nvPr/>
        </p:nvSpPr>
        <p:spPr>
          <a:xfrm>
            <a:off x="0" y="6488668"/>
            <a:ext cx="3320854" cy="369332"/>
          </a:xfrm>
          <a:prstGeom prst="rect">
            <a:avLst/>
          </a:prstGeom>
          <a:noFill/>
        </p:spPr>
        <p:txBody>
          <a:bodyPr wrap="none" rtlCol="0">
            <a:spAutoFit/>
          </a:bodyPr>
          <a:lstStyle/>
          <a:p>
            <a:r>
              <a:rPr lang="en-US" dirty="0" smtClean="0"/>
              <a:t>Fried, </a:t>
            </a:r>
            <a:r>
              <a:rPr lang="en-US" i="1" dirty="0" smtClean="0"/>
              <a:t>et al.</a:t>
            </a:r>
            <a:r>
              <a:rPr lang="en-US" dirty="0" smtClean="0"/>
              <a:t>, J Phys. Chem. B </a:t>
            </a:r>
            <a:r>
              <a:rPr lang="en-US" b="1" dirty="0" smtClean="0"/>
              <a:t>2013</a:t>
            </a:r>
            <a:endParaRPr lang="en-US" dirty="0" smtClean="0"/>
          </a:p>
        </p:txBody>
      </p:sp>
      <p:sp>
        <p:nvSpPr>
          <p:cNvPr id="7" name="TextBox 6"/>
          <p:cNvSpPr txBox="1"/>
          <p:nvPr/>
        </p:nvSpPr>
        <p:spPr>
          <a:xfrm>
            <a:off x="4702358" y="5802997"/>
            <a:ext cx="3984442" cy="646331"/>
          </a:xfrm>
          <a:prstGeom prst="rect">
            <a:avLst/>
          </a:prstGeom>
          <a:noFill/>
        </p:spPr>
        <p:txBody>
          <a:bodyPr wrap="square" rtlCol="0">
            <a:spAutoFit/>
          </a:bodyPr>
          <a:lstStyle/>
          <a:p>
            <a:r>
              <a:rPr lang="en-US" dirty="0" smtClean="0"/>
              <a:t>*Note: The Fried paper does not allow the solute to polarize the solvent</a:t>
            </a:r>
            <a:endParaRPr lang="en-US" dirty="0"/>
          </a:p>
        </p:txBody>
      </p:sp>
    </p:spTree>
    <p:extLst>
      <p:ext uri="{BB962C8B-B14F-4D97-AF65-F5344CB8AC3E}">
        <p14:creationId xmlns:p14="http://schemas.microsoft.com/office/powerpoint/2010/main" val="3802393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403379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37" y="127577"/>
            <a:ext cx="8229600" cy="1143000"/>
          </a:xfrm>
        </p:spPr>
        <p:txBody>
          <a:bodyPr/>
          <a:lstStyle/>
          <a:p>
            <a:r>
              <a:rPr lang="en-US" dirty="0" smtClean="0"/>
              <a:t>Simulating in AMOEBA</a:t>
            </a:r>
            <a:endParaRPr lang="en-US" dirty="0"/>
          </a:p>
        </p:txBody>
      </p:sp>
      <p:grpSp>
        <p:nvGrpSpPr>
          <p:cNvPr id="27" name="Group 26"/>
          <p:cNvGrpSpPr/>
          <p:nvPr/>
        </p:nvGrpSpPr>
        <p:grpSpPr>
          <a:xfrm>
            <a:off x="709999" y="2183703"/>
            <a:ext cx="4588138" cy="3880406"/>
            <a:chOff x="3845330" y="1852264"/>
            <a:chExt cx="5298670" cy="4481337"/>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a:ext>
              </a:extLst>
            </a:blip>
            <a:srcRect l="7435" t="7929" r="10493" b="5155"/>
            <a:stretch/>
          </p:blipFill>
          <p:spPr>
            <a:xfrm>
              <a:off x="4029996" y="1852264"/>
              <a:ext cx="5114004" cy="4061881"/>
            </a:xfrm>
            <a:prstGeom prst="rect">
              <a:avLst/>
            </a:prstGeom>
          </p:spPr>
        </p:pic>
        <p:sp>
          <p:nvSpPr>
            <p:cNvPr id="19" name="TextBox 18"/>
            <p:cNvSpPr txBox="1"/>
            <p:nvPr/>
          </p:nvSpPr>
          <p:spPr>
            <a:xfrm>
              <a:off x="5731565" y="5964269"/>
              <a:ext cx="1281082" cy="369332"/>
            </a:xfrm>
            <a:prstGeom prst="rect">
              <a:avLst/>
            </a:prstGeom>
            <a:noFill/>
          </p:spPr>
          <p:txBody>
            <a:bodyPr wrap="none" rtlCol="0">
              <a:spAutoFit/>
            </a:bodyPr>
            <a:lstStyle/>
            <a:p>
              <a:r>
                <a:rPr lang="en-US" dirty="0" smtClean="0"/>
                <a:t>χ</a:t>
              </a:r>
              <a:r>
                <a:rPr lang="en-US" baseline="-25000" dirty="0" smtClean="0"/>
                <a:t>1 </a:t>
              </a:r>
              <a:r>
                <a:rPr lang="en-US" dirty="0" smtClean="0"/>
                <a:t>(degrees)</a:t>
              </a:r>
              <a:endParaRPr lang="en-US" baseline="-25000" dirty="0"/>
            </a:p>
          </p:txBody>
        </p:sp>
        <p:sp>
          <p:nvSpPr>
            <p:cNvPr id="20" name="TextBox 19"/>
            <p:cNvSpPr txBox="1"/>
            <p:nvPr/>
          </p:nvSpPr>
          <p:spPr>
            <a:xfrm rot="16200000">
              <a:off x="3389455" y="3531704"/>
              <a:ext cx="1281082" cy="369332"/>
            </a:xfrm>
            <a:prstGeom prst="rect">
              <a:avLst/>
            </a:prstGeom>
            <a:noFill/>
          </p:spPr>
          <p:txBody>
            <a:bodyPr wrap="none" rtlCol="0">
              <a:spAutoFit/>
            </a:bodyPr>
            <a:lstStyle/>
            <a:p>
              <a:r>
                <a:rPr lang="en-US" dirty="0" smtClean="0"/>
                <a:t>χ</a:t>
              </a:r>
              <a:r>
                <a:rPr lang="en-US" baseline="-25000" dirty="0"/>
                <a:t>2</a:t>
              </a:r>
              <a:r>
                <a:rPr lang="en-US" baseline="-25000" dirty="0" smtClean="0"/>
                <a:t> </a:t>
              </a:r>
              <a:r>
                <a:rPr lang="en-US" dirty="0" smtClean="0"/>
                <a:t>(degrees)</a:t>
              </a:r>
              <a:endParaRPr lang="en-US" baseline="-25000" dirty="0"/>
            </a:p>
          </p:txBody>
        </p:sp>
      </p:gr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ackgroundRemoval t="754" b="100000" l="398" r="100000"/>
                    </a14:imgEffect>
                  </a14:imgLayer>
                </a14:imgProps>
              </a:ext>
            </a:extLst>
          </a:blip>
          <a:stretch>
            <a:fillRect/>
          </a:stretch>
        </p:blipFill>
        <p:spPr>
          <a:xfrm>
            <a:off x="4964624" y="1651931"/>
            <a:ext cx="4179376" cy="4412179"/>
          </a:xfrm>
          <a:prstGeom prst="rect">
            <a:avLst/>
          </a:prstGeom>
        </p:spPr>
      </p:pic>
      <p:pic>
        <p:nvPicPr>
          <p:cNvPr id="28" name="Picture 27"/>
          <p:cNvPicPr/>
          <p:nvPr/>
        </p:nvPicPr>
        <p:blipFill>
          <a:blip r:embed="rId5" cstate="print">
            <a:extLst>
              <a:ext uri="{28A0092B-C50C-407E-A947-70E740481C1C}">
                <a14:useLocalDpi xmlns:a14="http://schemas.microsoft.com/office/drawing/2010/main"/>
              </a:ext>
            </a:extLst>
          </a:blip>
          <a:stretch>
            <a:fillRect/>
          </a:stretch>
        </p:blipFill>
        <p:spPr bwMode="auto">
          <a:xfrm>
            <a:off x="0" y="106939"/>
            <a:ext cx="2545973" cy="2076764"/>
          </a:xfrm>
          <a:prstGeom prst="rect">
            <a:avLst/>
          </a:prstGeom>
          <a:noFill/>
          <a:ln>
            <a:noFill/>
          </a:ln>
        </p:spPr>
      </p:pic>
    </p:spTree>
    <p:extLst>
      <p:ext uri="{BB962C8B-B14F-4D97-AF65-F5344CB8AC3E}">
        <p14:creationId xmlns:p14="http://schemas.microsoft.com/office/powerpoint/2010/main" val="36746240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in AMOEBA</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28631" y="3435684"/>
            <a:ext cx="2981158" cy="3315369"/>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16355" y="1974064"/>
            <a:ext cx="2205790" cy="1461620"/>
          </a:xfrm>
          <a:prstGeom prst="rect">
            <a:avLst/>
          </a:prstGeom>
        </p:spPr>
      </p:pic>
      <p:pic>
        <p:nvPicPr>
          <p:cNvPr id="5" name="Picture 4"/>
          <p:cNvPicPr>
            <a:picLocks noChangeAspect="1"/>
          </p:cNvPicPr>
          <p:nvPr/>
        </p:nvPicPr>
        <p:blipFill>
          <a:blip r:embed="rId4"/>
          <a:stretch>
            <a:fillRect/>
          </a:stretch>
        </p:blipFill>
        <p:spPr>
          <a:xfrm>
            <a:off x="457200" y="4146028"/>
            <a:ext cx="4916355" cy="1587500"/>
          </a:xfrm>
          <a:prstGeom prst="rect">
            <a:avLst/>
          </a:prstGeom>
        </p:spPr>
      </p:pic>
      <p:pic>
        <p:nvPicPr>
          <p:cNvPr id="6" name="Picture 5"/>
          <p:cNvPicPr>
            <a:picLocks noChangeAspect="1"/>
          </p:cNvPicPr>
          <p:nvPr/>
        </p:nvPicPr>
        <p:blipFill>
          <a:blip r:embed="rId5"/>
          <a:stretch>
            <a:fillRect/>
          </a:stretch>
        </p:blipFill>
        <p:spPr>
          <a:xfrm>
            <a:off x="1042737" y="2114580"/>
            <a:ext cx="2517621" cy="1461619"/>
          </a:xfrm>
          <a:prstGeom prst="rect">
            <a:avLst/>
          </a:prstGeom>
        </p:spPr>
      </p:pic>
      <p:sp>
        <p:nvSpPr>
          <p:cNvPr id="7" name="TextBox 6"/>
          <p:cNvSpPr txBox="1"/>
          <p:nvPr/>
        </p:nvSpPr>
        <p:spPr>
          <a:xfrm>
            <a:off x="1353857" y="2114580"/>
            <a:ext cx="875022" cy="369332"/>
          </a:xfrm>
          <a:prstGeom prst="rect">
            <a:avLst/>
          </a:prstGeom>
          <a:noFill/>
        </p:spPr>
        <p:txBody>
          <a:bodyPr wrap="none" rtlCol="0">
            <a:spAutoFit/>
          </a:bodyPr>
          <a:lstStyle/>
          <a:p>
            <a:r>
              <a:rPr lang="en-US" dirty="0" err="1" smtClean="0"/>
              <a:t>MeSCN</a:t>
            </a:r>
            <a:endParaRPr lang="en-US" dirty="0"/>
          </a:p>
        </p:txBody>
      </p:sp>
      <p:sp>
        <p:nvSpPr>
          <p:cNvPr id="8" name="TextBox 7"/>
          <p:cNvSpPr txBox="1"/>
          <p:nvPr/>
        </p:nvSpPr>
        <p:spPr>
          <a:xfrm>
            <a:off x="1187539" y="4146028"/>
            <a:ext cx="806606" cy="369332"/>
          </a:xfrm>
          <a:prstGeom prst="rect">
            <a:avLst/>
          </a:prstGeom>
          <a:noFill/>
        </p:spPr>
        <p:txBody>
          <a:bodyPr wrap="none" rtlCol="0">
            <a:spAutoFit/>
          </a:bodyPr>
          <a:lstStyle/>
          <a:p>
            <a:r>
              <a:rPr lang="en-US" dirty="0" err="1" smtClean="0"/>
              <a:t>HxSCN</a:t>
            </a:r>
            <a:endParaRPr lang="en-US" dirty="0"/>
          </a:p>
        </p:txBody>
      </p:sp>
      <p:sp>
        <p:nvSpPr>
          <p:cNvPr id="9" name="TextBox 8"/>
          <p:cNvSpPr txBox="1"/>
          <p:nvPr/>
        </p:nvSpPr>
        <p:spPr>
          <a:xfrm>
            <a:off x="6483684" y="1711158"/>
            <a:ext cx="752843" cy="369332"/>
          </a:xfrm>
          <a:prstGeom prst="rect">
            <a:avLst/>
          </a:prstGeom>
          <a:noFill/>
        </p:spPr>
        <p:txBody>
          <a:bodyPr wrap="none" rtlCol="0">
            <a:spAutoFit/>
          </a:bodyPr>
          <a:lstStyle/>
          <a:p>
            <a:r>
              <a:rPr lang="en-US" dirty="0" err="1" smtClean="0"/>
              <a:t>EtSCN</a:t>
            </a:r>
            <a:endParaRPr lang="en-US" dirty="0"/>
          </a:p>
        </p:txBody>
      </p:sp>
      <p:sp>
        <p:nvSpPr>
          <p:cNvPr id="10" name="TextBox 9"/>
          <p:cNvSpPr txBox="1"/>
          <p:nvPr/>
        </p:nvSpPr>
        <p:spPr>
          <a:xfrm>
            <a:off x="6885306" y="3830170"/>
            <a:ext cx="1549598" cy="369332"/>
          </a:xfrm>
          <a:prstGeom prst="rect">
            <a:avLst/>
          </a:prstGeom>
          <a:noFill/>
        </p:spPr>
        <p:txBody>
          <a:bodyPr wrap="none" rtlCol="0">
            <a:spAutoFit/>
          </a:bodyPr>
          <a:lstStyle/>
          <a:p>
            <a:r>
              <a:rPr lang="en-US" dirty="0" smtClean="0"/>
              <a:t>ACE-CNC-NME</a:t>
            </a:r>
            <a:endParaRPr lang="en-US" dirty="0"/>
          </a:p>
        </p:txBody>
      </p:sp>
    </p:spTree>
    <p:extLst>
      <p:ext uri="{BB962C8B-B14F-4D97-AF65-F5344CB8AC3E}">
        <p14:creationId xmlns:p14="http://schemas.microsoft.com/office/powerpoint/2010/main" val="121236023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Crashing in AMOEBA</a:t>
            </a:r>
            <a:endParaRPr lang="en-US" dirty="0"/>
          </a:p>
        </p:txBody>
      </p:sp>
      <p:pic>
        <p:nvPicPr>
          <p:cNvPr id="8" name="explode.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77999"/>
            <a:ext cx="6917711" cy="3796334"/>
          </a:xfrm>
          <a:prstGeom prst="rect">
            <a:avLst/>
          </a:prstGeom>
        </p:spPr>
      </p:pic>
      <p:sp>
        <p:nvSpPr>
          <p:cNvPr id="6" name="Content Placeholder 5"/>
          <p:cNvSpPr>
            <a:spLocks noGrp="1"/>
          </p:cNvSpPr>
          <p:nvPr>
            <p:ph sz="half" idx="2"/>
          </p:nvPr>
        </p:nvSpPr>
        <p:spPr>
          <a:xfrm>
            <a:off x="5417128" y="1600200"/>
            <a:ext cx="3581400" cy="4525963"/>
          </a:xfrm>
        </p:spPr>
        <p:txBody>
          <a:bodyPr/>
          <a:lstStyle/>
          <a:p>
            <a:r>
              <a:rPr lang="en-US" dirty="0" smtClean="0"/>
              <a:t>RESPA with </a:t>
            </a:r>
            <a:r>
              <a:rPr lang="en-US" dirty="0" err="1" smtClean="0"/>
              <a:t>Bussi</a:t>
            </a:r>
            <a:r>
              <a:rPr lang="en-US" dirty="0" smtClean="0"/>
              <a:t> </a:t>
            </a:r>
            <a:r>
              <a:rPr lang="en-US" dirty="0" err="1" smtClean="0"/>
              <a:t>Theromstat</a:t>
            </a:r>
            <a:endParaRPr lang="en-US" dirty="0" smtClean="0"/>
          </a:p>
          <a:p>
            <a:r>
              <a:rPr lang="en-US" dirty="0" smtClean="0"/>
              <a:t>Heavy Hydrogen</a:t>
            </a:r>
          </a:p>
          <a:p>
            <a:pPr lvl="1"/>
            <a:r>
              <a:rPr lang="en-US" dirty="0" smtClean="0"/>
              <a:t>4 </a:t>
            </a:r>
            <a:r>
              <a:rPr lang="en-US" dirty="0" err="1" smtClean="0"/>
              <a:t>ps</a:t>
            </a:r>
            <a:r>
              <a:rPr lang="en-US" dirty="0" smtClean="0"/>
              <a:t> </a:t>
            </a:r>
            <a:r>
              <a:rPr lang="en-US" dirty="0" err="1" smtClean="0"/>
              <a:t>stepsize</a:t>
            </a:r>
            <a:endParaRPr lang="en-US" dirty="0" smtClean="0"/>
          </a:p>
          <a:p>
            <a:pPr lvl="1"/>
            <a:r>
              <a:rPr lang="en-US" dirty="0" smtClean="0"/>
              <a:t>Took a long time to crash</a:t>
            </a:r>
          </a:p>
          <a:p>
            <a:r>
              <a:rPr lang="en-US" dirty="0" smtClean="0"/>
              <a:t>Normal Hydrogen</a:t>
            </a:r>
          </a:p>
          <a:p>
            <a:pPr lvl="1"/>
            <a:r>
              <a:rPr lang="en-US" dirty="0" smtClean="0"/>
              <a:t>2.5 </a:t>
            </a:r>
            <a:r>
              <a:rPr lang="en-US" dirty="0" err="1" smtClean="0"/>
              <a:t>ps</a:t>
            </a:r>
            <a:r>
              <a:rPr lang="en-US" dirty="0" smtClean="0"/>
              <a:t> </a:t>
            </a:r>
            <a:r>
              <a:rPr lang="en-US" dirty="0" err="1" smtClean="0"/>
              <a:t>stepsize</a:t>
            </a:r>
            <a:endParaRPr lang="en-US" dirty="0" smtClean="0"/>
          </a:p>
          <a:p>
            <a:pPr lvl="1"/>
            <a:r>
              <a:rPr lang="en-US" dirty="0" smtClean="0"/>
              <a:t>Took a long time to crash</a:t>
            </a:r>
            <a:endParaRPr lang="en-US" dirty="0"/>
          </a:p>
        </p:txBody>
      </p:sp>
    </p:spTree>
    <p:extLst>
      <p:ext uri="{BB962C8B-B14F-4D97-AF65-F5344CB8AC3E}">
        <p14:creationId xmlns:p14="http://schemas.microsoft.com/office/powerpoint/2010/main" val="238395375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Vibrational Stark Effect (VSE)</a:t>
            </a:r>
            <a:endParaRPr lang="en-US" dirty="0"/>
          </a:p>
        </p:txBody>
      </p:sp>
      <p:sp>
        <p:nvSpPr>
          <p:cNvPr id="3" name="Slide Number Placeholder 8"/>
          <p:cNvSpPr>
            <a:spLocks noGrp="1"/>
          </p:cNvSpPr>
          <p:nvPr>
            <p:ph type="sldNum" sz="quarter" idx="12"/>
          </p:nvPr>
        </p:nvSpPr>
        <p:spPr>
          <a:xfrm>
            <a:off x="6553200" y="6356350"/>
            <a:ext cx="2133600" cy="365125"/>
          </a:xfrm>
        </p:spPr>
        <p:txBody>
          <a:bodyPr/>
          <a:lstStyle/>
          <a:p>
            <a:fld id="{7F874E44-51C9-3546-B4AF-72CE26DAD71A}" type="slidenum">
              <a:rPr lang="en-US" smtClean="0"/>
              <a:t>2</a:t>
            </a:fld>
            <a:endParaRPr lang="en-US"/>
          </a:p>
        </p:txBody>
      </p:sp>
      <p:pic>
        <p:nvPicPr>
          <p:cNvPr id="4"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graphicFrame>
        <p:nvGraphicFramePr>
          <p:cNvPr id="5" name="Object 4"/>
          <p:cNvGraphicFramePr>
            <a:graphicFrameLocks noChangeAspect="1"/>
          </p:cNvGraphicFramePr>
          <p:nvPr>
            <p:extLst>
              <p:ext uri="{D42A27DB-BD31-4B8C-83A1-F6EECF244321}">
                <p14:modId xmlns:p14="http://schemas.microsoft.com/office/powerpoint/2010/main" val="2942011451"/>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1763" name="Equation" r:id="rId4" imgW="1905000" imgH="254000" progId="Equation.DSMT4">
                  <p:embed/>
                </p:oleObj>
              </mc:Choice>
              <mc:Fallback>
                <p:oleObj name="Equation" r:id="rId4" imgW="1905000" imgH="254000" progId="Equation.DSMT4">
                  <p:embed/>
                  <p:pic>
                    <p:nvPicPr>
                      <p:cNvPr id="0" name=""/>
                      <p:cNvPicPr/>
                      <p:nvPr/>
                    </p:nvPicPr>
                    <p:blipFill>
                      <a:blip r:embed="rId5"/>
                      <a:stretch>
                        <a:fillRect/>
                      </a:stretch>
                    </p:blipFill>
                    <p:spPr>
                      <a:xfrm>
                        <a:off x="1630363" y="1563688"/>
                        <a:ext cx="3478212" cy="463550"/>
                      </a:xfrm>
                      <a:prstGeom prst="rect">
                        <a:avLst/>
                      </a:prstGeom>
                    </p:spPr>
                  </p:pic>
                </p:oleObj>
              </mc:Fallback>
            </mc:AlternateContent>
          </a:graphicData>
        </a:graphic>
      </p:graphicFrame>
      <p:grpSp>
        <p:nvGrpSpPr>
          <p:cNvPr id="6" name="Group 5"/>
          <p:cNvGrpSpPr/>
          <p:nvPr/>
        </p:nvGrpSpPr>
        <p:grpSpPr>
          <a:xfrm>
            <a:off x="3609637" y="2719388"/>
            <a:ext cx="1400513" cy="473075"/>
            <a:chOff x="3609637" y="2719388"/>
            <a:chExt cx="1400513" cy="473075"/>
          </a:xfrm>
        </p:grpSpPr>
        <p:graphicFrame>
          <p:nvGraphicFramePr>
            <p:cNvPr id="7" name="Object 6"/>
            <p:cNvGraphicFramePr>
              <a:graphicFrameLocks noChangeAspect="1"/>
            </p:cNvGraphicFramePr>
            <p:nvPr>
              <p:extLst>
                <p:ext uri="{D42A27DB-BD31-4B8C-83A1-F6EECF244321}">
                  <p14:modId xmlns:p14="http://schemas.microsoft.com/office/powerpoint/2010/main" val="1901330417"/>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1764"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56425077"/>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1765" name="Equation" r:id="rId8" imgW="469900" imgH="254000" progId="Equation.DSMT4">
                    <p:embed/>
                  </p:oleObj>
                </mc:Choice>
                <mc:Fallback>
                  <p:oleObj name="Equation" r:id="rId8" imgW="469900" imgH="254000" progId="Equation.DSMT4">
                    <p:embed/>
                    <p:pic>
                      <p:nvPicPr>
                        <p:cNvPr id="0" name=""/>
                        <p:cNvPicPr/>
                        <p:nvPr/>
                      </p:nvPicPr>
                      <p:blipFill>
                        <a:blip r:embed="rId9"/>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9" name="Rectangle 8"/>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3731757" y="5241925"/>
            <a:ext cx="1400631" cy="473075"/>
            <a:chOff x="3609637" y="2718923"/>
            <a:chExt cx="1400631" cy="473075"/>
          </a:xfrm>
        </p:grpSpPr>
        <p:graphicFrame>
          <p:nvGraphicFramePr>
            <p:cNvPr id="11" name="Object 10"/>
            <p:cNvGraphicFramePr>
              <a:graphicFrameLocks noChangeAspect="1"/>
            </p:cNvGraphicFramePr>
            <p:nvPr>
              <p:extLst>
                <p:ext uri="{D42A27DB-BD31-4B8C-83A1-F6EECF244321}">
                  <p14:modId xmlns:p14="http://schemas.microsoft.com/office/powerpoint/2010/main" val="395662600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1766" name="Equation" r:id="rId10" imgW="241300" imgH="203200" progId="Equation.DSMT4">
                    <p:embed/>
                  </p:oleObj>
                </mc:Choice>
                <mc:Fallback>
                  <p:oleObj name="Equation" r:id="rId10" imgW="241300" imgH="203200" progId="Equation.DSMT4">
                    <p:embed/>
                    <p:pic>
                      <p:nvPicPr>
                        <p:cNvPr id="0" name=""/>
                        <p:cNvPicPr/>
                        <p:nvPr/>
                      </p:nvPicPr>
                      <p:blipFill>
                        <a:blip r:embed="rId7"/>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871722943"/>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1767" name="Equation" r:id="rId11" imgW="469900" imgH="254000" progId="Equation.DSMT4">
                    <p:embed/>
                  </p:oleObj>
                </mc:Choice>
                <mc:Fallback>
                  <p:oleObj name="Equation" r:id="rId11" imgW="469900" imgH="254000" progId="Equation.DSMT4">
                    <p:embed/>
                    <p:pic>
                      <p:nvPicPr>
                        <p:cNvPr id="0" name=""/>
                        <p:cNvPicPr/>
                        <p:nvPr/>
                      </p:nvPicPr>
                      <p:blipFill>
                        <a:blip r:embed="rId9"/>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3" name="Picture 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4" name="Object 13"/>
          <p:cNvGraphicFramePr>
            <a:graphicFrameLocks noChangeAspect="1"/>
          </p:cNvGraphicFramePr>
          <p:nvPr>
            <p:extLst>
              <p:ext uri="{D42A27DB-BD31-4B8C-83A1-F6EECF244321}">
                <p14:modId xmlns:p14="http://schemas.microsoft.com/office/powerpoint/2010/main" val="3506882916"/>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1768" name="Equation" r:id="rId13" imgW="241300" imgH="203200" progId="Equation.DSMT4">
                  <p:embed/>
                </p:oleObj>
              </mc:Choice>
              <mc:Fallback>
                <p:oleObj name="Equation" r:id="rId13" imgW="241300" imgH="203200" progId="Equation.DSMT4">
                  <p:embed/>
                  <p:pic>
                    <p:nvPicPr>
                      <p:cNvPr id="0" name=""/>
                      <p:cNvPicPr/>
                      <p:nvPr/>
                    </p:nvPicPr>
                    <p:blipFill>
                      <a:blip r:embed="rId7"/>
                      <a:stretch>
                        <a:fillRect/>
                      </a:stretch>
                    </p:blipFill>
                    <p:spPr>
                      <a:xfrm>
                        <a:off x="3738051" y="4068225"/>
                        <a:ext cx="457516" cy="385350"/>
                      </a:xfrm>
                      <a:prstGeom prst="rect">
                        <a:avLst/>
                      </a:prstGeom>
                      <a:solidFill>
                        <a:schemeClr val="bg1"/>
                      </a:solidFill>
                    </p:spPr>
                  </p:pic>
                </p:oleObj>
              </mc:Fallback>
            </mc:AlternateContent>
          </a:graphicData>
        </a:graphic>
      </p:graphicFrame>
      <p:pic>
        <p:nvPicPr>
          <p:cNvPr id="15" name="Picture 14" descr="CNC.tga"/>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575300" y="2825936"/>
            <a:ext cx="3189703" cy="2180662"/>
          </a:xfrm>
          <a:prstGeom prst="rect">
            <a:avLst/>
          </a:prstGeom>
        </p:spPr>
      </p:pic>
      <p:sp>
        <p:nvSpPr>
          <p:cNvPr id="16" name="Right Arrow 15"/>
          <p:cNvSpPr/>
          <p:nvPr/>
        </p:nvSpPr>
        <p:spPr>
          <a:xfrm rot="11260446">
            <a:off x="7912731" y="3029069"/>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3363538297"/>
              </p:ext>
            </p:extLst>
          </p:nvPr>
        </p:nvGraphicFramePr>
        <p:xfrm>
          <a:off x="8039729" y="2576947"/>
          <a:ext cx="659051" cy="554990"/>
        </p:xfrm>
        <a:graphic>
          <a:graphicData uri="http://schemas.openxmlformats.org/presentationml/2006/ole">
            <mc:AlternateContent xmlns:mc="http://schemas.openxmlformats.org/markup-compatibility/2006">
              <mc:Choice xmlns:v="urn:schemas-microsoft-com:vml" Requires="v">
                <p:oleObj spid="_x0000_s1769" name="Equation" r:id="rId15" imgW="241300" imgH="203200" progId="Equation.DSMT4">
                  <p:embed/>
                </p:oleObj>
              </mc:Choice>
              <mc:Fallback>
                <p:oleObj name="Equation" r:id="rId15" imgW="241300" imgH="203200" progId="Equation.DSMT4">
                  <p:embed/>
                  <p:pic>
                    <p:nvPicPr>
                      <p:cNvPr id="0" name=""/>
                      <p:cNvPicPr/>
                      <p:nvPr/>
                    </p:nvPicPr>
                    <p:blipFill>
                      <a:blip r:embed="rId16"/>
                      <a:stretch>
                        <a:fillRect/>
                      </a:stretch>
                    </p:blipFill>
                    <p:spPr>
                      <a:xfrm>
                        <a:off x="8039729" y="2576947"/>
                        <a:ext cx="659051" cy="55499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196775696"/>
              </p:ext>
            </p:extLst>
          </p:nvPr>
        </p:nvGraphicFramePr>
        <p:xfrm>
          <a:off x="5108575" y="5019725"/>
          <a:ext cx="4005284" cy="1288816"/>
        </p:xfrm>
        <a:graphic>
          <a:graphicData uri="http://schemas.openxmlformats.org/presentationml/2006/ole">
            <mc:AlternateContent xmlns:mc="http://schemas.openxmlformats.org/markup-compatibility/2006">
              <mc:Choice xmlns:v="urn:schemas-microsoft-com:vml" Requires="v">
                <p:oleObj spid="_x0000_s1770" name="Equation" r:id="rId17" imgW="1778000" imgH="571500" progId="Equation.DSMT4">
                  <p:embed/>
                </p:oleObj>
              </mc:Choice>
              <mc:Fallback>
                <p:oleObj name="Equation" r:id="rId17" imgW="1778000" imgH="571500" progId="Equation.DSMT4">
                  <p:embed/>
                  <p:pic>
                    <p:nvPicPr>
                      <p:cNvPr id="0" name=""/>
                      <p:cNvPicPr/>
                      <p:nvPr/>
                    </p:nvPicPr>
                    <p:blipFill>
                      <a:blip r:embed="rId18"/>
                      <a:stretch>
                        <a:fillRect/>
                      </a:stretch>
                    </p:blipFill>
                    <p:spPr>
                      <a:xfrm>
                        <a:off x="5108575" y="5019725"/>
                        <a:ext cx="4005284" cy="1288816"/>
                      </a:xfrm>
                      <a:prstGeom prst="rect">
                        <a:avLst/>
                      </a:prstGeom>
                    </p:spPr>
                  </p:pic>
                </p:oleObj>
              </mc:Fallback>
            </mc:AlternateContent>
          </a:graphicData>
        </a:graphic>
      </p:graphicFrame>
    </p:spTree>
    <p:extLst>
      <p:ext uri="{BB962C8B-B14F-4D97-AF65-F5344CB8AC3E}">
        <p14:creationId xmlns:p14="http://schemas.microsoft.com/office/powerpoint/2010/main" val="364741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Crashing in AMOEBA</a:t>
            </a:r>
            <a:endParaRPr lang="en-US" dirty="0"/>
          </a:p>
        </p:txBody>
      </p:sp>
      <p:sp>
        <p:nvSpPr>
          <p:cNvPr id="3" name="Content Placeholder 2"/>
          <p:cNvSpPr>
            <a:spLocks noGrp="1"/>
          </p:cNvSpPr>
          <p:nvPr>
            <p:ph sz="half" idx="1"/>
          </p:nvPr>
        </p:nvSpPr>
        <p:spPr>
          <a:xfrm>
            <a:off x="457200" y="1600200"/>
            <a:ext cx="4038600" cy="5070061"/>
          </a:xfrm>
        </p:spPr>
        <p:txBody>
          <a:bodyPr>
            <a:noAutofit/>
          </a:bodyPr>
          <a:lstStyle/>
          <a:p>
            <a:r>
              <a:rPr lang="en-US" sz="1200" b="0" i="0" dirty="0" smtClean="0">
                <a:solidFill>
                  <a:srgbClr val="000000"/>
                </a:solidFill>
                <a:latin typeface="Menlo"/>
                <a:ea typeface="Menlo"/>
                <a:cs typeface="Menlo"/>
              </a:rPr>
              <a:t>Parameters webb_amoebapro13.prm</a:t>
            </a:r>
          </a:p>
          <a:p>
            <a:r>
              <a:rPr lang="en-US" sz="1200" b="0" i="0" dirty="0" err="1" smtClean="0">
                <a:solidFill>
                  <a:srgbClr val="000000"/>
                </a:solidFill>
                <a:latin typeface="Menlo"/>
                <a:ea typeface="Menlo"/>
                <a:cs typeface="Menlo"/>
              </a:rPr>
              <a:t>randomseed</a:t>
            </a:r>
            <a:r>
              <a:rPr lang="en-US" sz="1200" b="0" i="0" dirty="0" smtClean="0">
                <a:solidFill>
                  <a:srgbClr val="000000"/>
                </a:solidFill>
                <a:latin typeface="Menlo"/>
                <a:ea typeface="Menlo"/>
                <a:cs typeface="Menlo"/>
              </a:rPr>
              <a:t> 123456789</a:t>
            </a:r>
          </a:p>
          <a:p>
            <a:r>
              <a:rPr lang="en-US" sz="1200" b="0" i="0" dirty="0" smtClean="0">
                <a:solidFill>
                  <a:srgbClr val="000000"/>
                </a:solidFill>
                <a:latin typeface="Menlo"/>
                <a:ea typeface="Menlo"/>
                <a:cs typeface="Menlo"/>
              </a:rPr>
              <a:t>save-induced</a:t>
            </a:r>
          </a:p>
          <a:p>
            <a:r>
              <a:rPr lang="en-US" sz="1200" b="0" i="0" dirty="0" smtClean="0">
                <a:solidFill>
                  <a:srgbClr val="000000"/>
                </a:solidFill>
                <a:latin typeface="Menlo"/>
                <a:ea typeface="Menlo"/>
                <a:cs typeface="Menlo"/>
              </a:rPr>
              <a:t>save-force</a:t>
            </a:r>
          </a:p>
          <a:p>
            <a:r>
              <a:rPr lang="en-US" sz="1200" b="0" i="0" dirty="0" smtClean="0">
                <a:solidFill>
                  <a:srgbClr val="000000"/>
                </a:solidFill>
                <a:latin typeface="Menlo"/>
                <a:ea typeface="Menlo"/>
                <a:cs typeface="Menlo"/>
              </a:rPr>
              <a:t>archive</a:t>
            </a:r>
          </a:p>
          <a:p>
            <a:endParaRPr lang="en-US" sz="1200" b="0" i="0" dirty="0" smtClean="0">
              <a:solidFill>
                <a:srgbClr val="000000"/>
              </a:solidFill>
              <a:latin typeface="Menlo"/>
              <a:ea typeface="Menlo"/>
              <a:cs typeface="Menlo"/>
            </a:endParaRPr>
          </a:p>
          <a:p>
            <a:r>
              <a:rPr lang="en-US" sz="1200" b="0" i="0" dirty="0" smtClean="0">
                <a:solidFill>
                  <a:srgbClr val="000000"/>
                </a:solidFill>
                <a:latin typeface="Menlo"/>
                <a:ea typeface="Menlo"/>
                <a:cs typeface="Menlo"/>
              </a:rPr>
              <a:t>octahedron</a:t>
            </a:r>
          </a:p>
          <a:p>
            <a:r>
              <a:rPr lang="en-US" sz="1200" b="0" i="0" dirty="0" err="1" smtClean="0">
                <a:solidFill>
                  <a:srgbClr val="000000"/>
                </a:solidFill>
                <a:latin typeface="Menlo"/>
                <a:ea typeface="Menlo"/>
                <a:cs typeface="Menlo"/>
              </a:rPr>
              <a:t>vdw</a:t>
            </a:r>
            <a:r>
              <a:rPr lang="en-US" sz="1200" b="0" i="0" dirty="0" smtClean="0">
                <a:solidFill>
                  <a:srgbClr val="000000"/>
                </a:solidFill>
                <a:latin typeface="Menlo"/>
                <a:ea typeface="Menlo"/>
                <a:cs typeface="Menlo"/>
              </a:rPr>
              <a:t>-cutoff 12.0</a:t>
            </a:r>
          </a:p>
          <a:p>
            <a:r>
              <a:rPr lang="en-US" sz="1200" b="0" i="0" dirty="0" smtClean="0">
                <a:solidFill>
                  <a:srgbClr val="000000"/>
                </a:solidFill>
                <a:latin typeface="Menlo"/>
                <a:ea typeface="Menlo"/>
                <a:cs typeface="Menlo"/>
              </a:rPr>
              <a:t>neighbor-list</a:t>
            </a:r>
          </a:p>
          <a:p>
            <a:endParaRPr lang="en-US" sz="1200" b="0" i="0" dirty="0" smtClean="0">
              <a:solidFill>
                <a:srgbClr val="000000"/>
              </a:solidFill>
              <a:latin typeface="Menlo"/>
              <a:ea typeface="Menlo"/>
              <a:cs typeface="Menlo"/>
            </a:endParaRPr>
          </a:p>
          <a:p>
            <a:r>
              <a:rPr lang="en-US" sz="1200" b="0" i="0" dirty="0" err="1" smtClean="0">
                <a:solidFill>
                  <a:srgbClr val="000000"/>
                </a:solidFill>
                <a:latin typeface="Menlo"/>
                <a:ea typeface="Menlo"/>
                <a:cs typeface="Menlo"/>
              </a:rPr>
              <a:t>ewald</a:t>
            </a:r>
            <a:endParaRPr lang="en-US" sz="1200" b="0" i="0" dirty="0" smtClean="0">
              <a:solidFill>
                <a:srgbClr val="000000"/>
              </a:solidFill>
              <a:latin typeface="Menlo"/>
              <a:ea typeface="Menlo"/>
              <a:cs typeface="Menlo"/>
            </a:endParaRPr>
          </a:p>
          <a:p>
            <a:r>
              <a:rPr lang="en-US" sz="1200" b="0" i="0" dirty="0" err="1" smtClean="0">
                <a:solidFill>
                  <a:srgbClr val="000000"/>
                </a:solidFill>
                <a:latin typeface="Menlo"/>
                <a:ea typeface="Menlo"/>
                <a:cs typeface="Menlo"/>
              </a:rPr>
              <a:t>ewald</a:t>
            </a:r>
            <a:r>
              <a:rPr lang="en-US" sz="1200" b="0" i="0" dirty="0" smtClean="0">
                <a:solidFill>
                  <a:srgbClr val="000000"/>
                </a:solidFill>
                <a:latin typeface="Menlo"/>
                <a:ea typeface="Menlo"/>
                <a:cs typeface="Menlo"/>
              </a:rPr>
              <a:t>-cutoff 7.0</a:t>
            </a:r>
          </a:p>
          <a:p>
            <a:r>
              <a:rPr lang="en-US" sz="1200" b="0" i="0" dirty="0" smtClean="0">
                <a:solidFill>
                  <a:srgbClr val="000000"/>
                </a:solidFill>
                <a:latin typeface="Menlo"/>
                <a:ea typeface="Menlo"/>
                <a:cs typeface="Menlo"/>
              </a:rPr>
              <a:t>neighbor-list</a:t>
            </a:r>
          </a:p>
          <a:p>
            <a:endParaRPr lang="en-US" sz="1200" b="0" i="0" dirty="0" smtClean="0">
              <a:solidFill>
                <a:srgbClr val="000000"/>
              </a:solidFill>
              <a:latin typeface="Menlo"/>
              <a:ea typeface="Menlo"/>
              <a:cs typeface="Menlo"/>
            </a:endParaRPr>
          </a:p>
          <a:p>
            <a:r>
              <a:rPr lang="en-US" sz="1200" b="0" i="0" dirty="0" smtClean="0">
                <a:solidFill>
                  <a:srgbClr val="000000"/>
                </a:solidFill>
                <a:latin typeface="Menlo"/>
                <a:ea typeface="Menlo"/>
                <a:cs typeface="Menlo"/>
              </a:rPr>
              <a:t>integrator </a:t>
            </a:r>
            <a:r>
              <a:rPr lang="en-US" sz="1200" b="0" i="0" dirty="0" err="1" smtClean="0">
                <a:solidFill>
                  <a:srgbClr val="000000"/>
                </a:solidFill>
                <a:latin typeface="Menlo"/>
                <a:ea typeface="Menlo"/>
                <a:cs typeface="Menlo"/>
              </a:rPr>
              <a:t>respa</a:t>
            </a:r>
            <a:endParaRPr lang="en-US" sz="1200" b="0" i="0" dirty="0" smtClean="0">
              <a:solidFill>
                <a:srgbClr val="000000"/>
              </a:solidFill>
              <a:latin typeface="Menlo"/>
              <a:ea typeface="Menlo"/>
              <a:cs typeface="Menlo"/>
            </a:endParaRPr>
          </a:p>
          <a:p>
            <a:r>
              <a:rPr lang="en-US" sz="1200" b="0" i="0" dirty="0" smtClean="0">
                <a:solidFill>
                  <a:srgbClr val="000000"/>
                </a:solidFill>
                <a:latin typeface="Menlo"/>
                <a:ea typeface="Menlo"/>
                <a:cs typeface="Menlo"/>
              </a:rPr>
              <a:t>thermostat </a:t>
            </a:r>
            <a:r>
              <a:rPr lang="en-US" sz="1200" b="0" i="0" dirty="0" err="1" smtClean="0">
                <a:solidFill>
                  <a:srgbClr val="000000"/>
                </a:solidFill>
                <a:latin typeface="Menlo"/>
                <a:ea typeface="Menlo"/>
                <a:cs typeface="Menlo"/>
              </a:rPr>
              <a:t>bussi</a:t>
            </a:r>
            <a:endParaRPr lang="en-US" sz="1200" b="0" i="0" dirty="0" smtClean="0">
              <a:solidFill>
                <a:srgbClr val="000000"/>
              </a:solidFill>
              <a:latin typeface="Menlo"/>
              <a:ea typeface="Menlo"/>
              <a:cs typeface="Menlo"/>
            </a:endParaRPr>
          </a:p>
          <a:p>
            <a:pPr marL="0" indent="0">
              <a:buNone/>
            </a:pPr>
            <a:endParaRPr lang="en-US" sz="1200" b="0" i="0" dirty="0" smtClean="0">
              <a:solidFill>
                <a:srgbClr val="000000"/>
              </a:solidFill>
              <a:latin typeface="Menlo"/>
              <a:ea typeface="Menlo"/>
              <a:cs typeface="Menlo"/>
            </a:endParaRPr>
          </a:p>
          <a:p>
            <a:r>
              <a:rPr lang="en-US" sz="1200" b="0" i="0" dirty="0" smtClean="0">
                <a:solidFill>
                  <a:srgbClr val="000000"/>
                </a:solidFill>
                <a:latin typeface="Menlo"/>
                <a:ea typeface="Menlo"/>
                <a:cs typeface="Menlo"/>
              </a:rPr>
              <a:t>polar-</a:t>
            </a:r>
            <a:r>
              <a:rPr lang="en-US" sz="1200" b="0" i="0" dirty="0" err="1" smtClean="0">
                <a:solidFill>
                  <a:srgbClr val="000000"/>
                </a:solidFill>
                <a:latin typeface="Menlo"/>
                <a:ea typeface="Menlo"/>
                <a:cs typeface="Menlo"/>
              </a:rPr>
              <a:t>eps</a:t>
            </a:r>
            <a:r>
              <a:rPr lang="en-US" sz="1200" b="0" i="0" dirty="0" smtClean="0">
                <a:solidFill>
                  <a:srgbClr val="000000"/>
                </a:solidFill>
                <a:latin typeface="Menlo"/>
                <a:ea typeface="Menlo"/>
                <a:cs typeface="Menlo"/>
              </a:rPr>
              <a:t> 0.0001</a:t>
            </a:r>
          </a:p>
          <a:p>
            <a:r>
              <a:rPr lang="en-US" sz="1200" b="0" i="0" dirty="0" smtClean="0">
                <a:solidFill>
                  <a:srgbClr val="000000"/>
                </a:solidFill>
                <a:latin typeface="Menlo"/>
                <a:ea typeface="Menlo"/>
                <a:cs typeface="Menlo"/>
              </a:rPr>
              <a:t>polar-predict</a:t>
            </a:r>
          </a:p>
          <a:p>
            <a:r>
              <a:rPr lang="en-US" sz="1200" b="0" i="0" dirty="0" smtClean="0">
                <a:solidFill>
                  <a:srgbClr val="000000"/>
                </a:solidFill>
                <a:latin typeface="Menlo"/>
                <a:ea typeface="Menlo"/>
                <a:cs typeface="Menlo"/>
              </a:rPr>
              <a:t>FFT-PACKAGE </a:t>
            </a:r>
            <a:r>
              <a:rPr lang="en-US" sz="1200" b="0" i="0" dirty="0" err="1" smtClean="0">
                <a:solidFill>
                  <a:srgbClr val="000000"/>
                </a:solidFill>
                <a:latin typeface="Menlo"/>
                <a:ea typeface="Menlo"/>
                <a:cs typeface="Menlo"/>
              </a:rPr>
              <a:t>fftw</a:t>
            </a:r>
            <a:endParaRPr lang="en-US" sz="1200" b="0" i="0" dirty="0" smtClean="0">
              <a:solidFill>
                <a:srgbClr val="000000"/>
              </a:solidFill>
              <a:latin typeface="Menlo"/>
              <a:ea typeface="Menlo"/>
              <a:cs typeface="Menlo"/>
            </a:endParaRPr>
          </a:p>
          <a:p>
            <a:pPr marL="0" indent="0">
              <a:buNone/>
            </a:pPr>
            <a:endParaRPr lang="en-US" sz="1200" b="0" i="0" dirty="0" smtClean="0">
              <a:solidFill>
                <a:srgbClr val="000000"/>
              </a:solidFill>
              <a:latin typeface="Menlo"/>
              <a:ea typeface="Menlo"/>
              <a:cs typeface="Menlo"/>
            </a:endParaRPr>
          </a:p>
          <a:p>
            <a:r>
              <a:rPr lang="en-US" sz="1200" b="0" i="0" dirty="0" smtClean="0">
                <a:solidFill>
                  <a:srgbClr val="000000"/>
                </a:solidFill>
                <a:latin typeface="Menlo"/>
                <a:ea typeface="Menlo"/>
                <a:cs typeface="Menlo"/>
              </a:rPr>
              <a:t>OPENMP-THREADS 16</a:t>
            </a:r>
            <a:endParaRPr lang="en-US" sz="1200" dirty="0">
              <a:solidFill>
                <a:srgbClr val="000000"/>
              </a:solidFill>
            </a:endParaRPr>
          </a:p>
        </p:txBody>
      </p:sp>
    </p:spTree>
    <p:extLst>
      <p:ext uri="{BB962C8B-B14F-4D97-AF65-F5344CB8AC3E}">
        <p14:creationId xmlns:p14="http://schemas.microsoft.com/office/powerpoint/2010/main" val="845179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rot="19616383">
            <a:off x="992758" y="862474"/>
            <a:ext cx="9144000" cy="7478537"/>
            <a:chOff x="0" y="1284926"/>
            <a:chExt cx="9144000" cy="7478537"/>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284926"/>
              <a:ext cx="9144000" cy="7478537"/>
            </a:xfrm>
            <a:prstGeom prst="rect">
              <a:avLst/>
            </a:prstGeom>
          </p:spPr>
        </p:pic>
        <p:grpSp>
          <p:nvGrpSpPr>
            <p:cNvPr id="12" name="Group 11"/>
            <p:cNvGrpSpPr/>
            <p:nvPr/>
          </p:nvGrpSpPr>
          <p:grpSpPr>
            <a:xfrm rot="630944">
              <a:off x="1031192" y="1819961"/>
              <a:ext cx="1258454" cy="1200728"/>
              <a:chOff x="1443182" y="2736273"/>
              <a:chExt cx="1258454" cy="1200728"/>
            </a:xfrm>
          </p:grpSpPr>
          <p:cxnSp>
            <p:nvCxnSpPr>
              <p:cNvPr id="7" name="Straight Arrow Connector 6"/>
              <p:cNvCxnSpPr/>
              <p:nvPr/>
            </p:nvCxnSpPr>
            <p:spPr>
              <a:xfrm flipV="1">
                <a:off x="1881909" y="2736273"/>
                <a:ext cx="381000" cy="819727"/>
              </a:xfrm>
              <a:prstGeom prst="straightConnector1">
                <a:avLst/>
              </a:prstGeom>
              <a:ln w="101600">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rot="5400000" flipV="1">
                <a:off x="2101273" y="3336637"/>
                <a:ext cx="381000" cy="819727"/>
              </a:xfrm>
              <a:prstGeom prst="straightConnector1">
                <a:avLst/>
              </a:prstGeom>
              <a:ln w="101600">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a:off x="1443182" y="3556001"/>
                <a:ext cx="438727" cy="196272"/>
              </a:xfrm>
              <a:prstGeom prst="straightConnector1">
                <a:avLst/>
              </a:prstGeom>
              <a:ln w="101600">
                <a:solidFill>
                  <a:srgbClr val="FF0000"/>
                </a:solidFill>
                <a:tailEnd type="arrow"/>
              </a:ln>
            </p:spPr>
            <p:style>
              <a:lnRef idx="3">
                <a:schemeClr val="dk1"/>
              </a:lnRef>
              <a:fillRef idx="0">
                <a:schemeClr val="dk1"/>
              </a:fillRef>
              <a:effectRef idx="2">
                <a:schemeClr val="dk1"/>
              </a:effectRef>
              <a:fontRef idx="minor">
                <a:schemeClr val="tx1"/>
              </a:fontRef>
            </p:style>
          </p:cxnSp>
        </p:grpSp>
        <p:grpSp>
          <p:nvGrpSpPr>
            <p:cNvPr id="18" name="Group 17"/>
            <p:cNvGrpSpPr/>
            <p:nvPr/>
          </p:nvGrpSpPr>
          <p:grpSpPr>
            <a:xfrm rot="630944">
              <a:off x="4406563" y="4087403"/>
              <a:ext cx="1258454" cy="1200728"/>
              <a:chOff x="1443182" y="2736273"/>
              <a:chExt cx="1258454" cy="1200728"/>
            </a:xfrm>
          </p:grpSpPr>
          <p:cxnSp>
            <p:nvCxnSpPr>
              <p:cNvPr id="19" name="Straight Arrow Connector 18"/>
              <p:cNvCxnSpPr/>
              <p:nvPr/>
            </p:nvCxnSpPr>
            <p:spPr>
              <a:xfrm flipV="1">
                <a:off x="1881909" y="2736273"/>
                <a:ext cx="381000" cy="819727"/>
              </a:xfrm>
              <a:prstGeom prst="straightConnector1">
                <a:avLst/>
              </a:prstGeom>
              <a:ln w="101600">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rot="5400000" flipV="1">
                <a:off x="2101273" y="3336637"/>
                <a:ext cx="381000" cy="819727"/>
              </a:xfrm>
              <a:prstGeom prst="straightConnector1">
                <a:avLst/>
              </a:prstGeom>
              <a:ln w="101600">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H="1">
                <a:off x="1443182" y="3556001"/>
                <a:ext cx="438727" cy="196272"/>
              </a:xfrm>
              <a:prstGeom prst="straightConnector1">
                <a:avLst/>
              </a:prstGeom>
              <a:ln w="101600">
                <a:solidFill>
                  <a:srgbClr val="FF0000"/>
                </a:solidFill>
                <a:tailEnd type="arrow"/>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rot="630944">
              <a:off x="2750807" y="2916245"/>
              <a:ext cx="1258454" cy="1200728"/>
              <a:chOff x="1443182" y="2736273"/>
              <a:chExt cx="1258454" cy="1200728"/>
            </a:xfrm>
            <a:effectLst/>
          </p:grpSpPr>
          <p:cxnSp>
            <p:nvCxnSpPr>
              <p:cNvPr id="23" name="Straight Arrow Connector 22"/>
              <p:cNvCxnSpPr/>
              <p:nvPr/>
            </p:nvCxnSpPr>
            <p:spPr>
              <a:xfrm flipV="1">
                <a:off x="1881909" y="2736273"/>
                <a:ext cx="381000" cy="819727"/>
              </a:xfrm>
              <a:prstGeom prst="straightConnector1">
                <a:avLst/>
              </a:prstGeom>
              <a:ln w="101600">
                <a:solidFill>
                  <a:srgbClr val="660066"/>
                </a:solidFill>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rot="5400000" flipV="1">
                <a:off x="2101273" y="3336637"/>
                <a:ext cx="381000" cy="819727"/>
              </a:xfrm>
              <a:prstGeom prst="straightConnector1">
                <a:avLst/>
              </a:prstGeom>
              <a:ln w="101600">
                <a:solidFill>
                  <a:srgbClr val="660066"/>
                </a:solidFill>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H="1">
                <a:off x="1443182" y="3556001"/>
                <a:ext cx="438727" cy="196272"/>
              </a:xfrm>
              <a:prstGeom prst="straightConnector1">
                <a:avLst/>
              </a:prstGeom>
              <a:ln w="101600">
                <a:solidFill>
                  <a:srgbClr val="660066"/>
                </a:solidFill>
                <a:tailEnd type="arrow"/>
              </a:ln>
            </p:spPr>
            <p:style>
              <a:lnRef idx="3">
                <a:schemeClr val="dk1"/>
              </a:lnRef>
              <a:fillRef idx="0">
                <a:schemeClr val="dk1"/>
              </a:fillRef>
              <a:effectRef idx="2">
                <a:schemeClr val="dk1"/>
              </a:effectRef>
              <a:fontRef idx="minor">
                <a:schemeClr val="tx1"/>
              </a:fontRef>
            </p:style>
          </p:cxnSp>
        </p:grpSp>
      </p:grpSp>
      <p:graphicFrame>
        <p:nvGraphicFramePr>
          <p:cNvPr id="50" name="Object 49"/>
          <p:cNvGraphicFramePr>
            <a:graphicFrameLocks noChangeAspect="1"/>
          </p:cNvGraphicFramePr>
          <p:nvPr>
            <p:extLst>
              <p:ext uri="{D42A27DB-BD31-4B8C-83A1-F6EECF244321}">
                <p14:modId xmlns:p14="http://schemas.microsoft.com/office/powerpoint/2010/main" val="2528664414"/>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3169" name="Equation" r:id="rId4" imgW="1930400" imgH="469900" progId="Equation.DSMT4">
                  <p:embed/>
                </p:oleObj>
              </mc:Choice>
              <mc:Fallback>
                <p:oleObj name="Equation" r:id="rId4" imgW="1930400" imgH="469900" progId="Equation.DSMT4">
                  <p:embed/>
                  <p:pic>
                    <p:nvPicPr>
                      <p:cNvPr id="0" name=""/>
                      <p:cNvPicPr/>
                      <p:nvPr/>
                    </p:nvPicPr>
                    <p:blipFill>
                      <a:blip r:embed="rId5"/>
                      <a:stretch>
                        <a:fillRect/>
                      </a:stretch>
                    </p:blipFill>
                    <p:spPr>
                      <a:xfrm>
                        <a:off x="434975" y="1725613"/>
                        <a:ext cx="3722688" cy="906462"/>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3318599473"/>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3170" name="Equation" r:id="rId6" imgW="2247900" imgH="444500" progId="Equation.DSMT4">
                  <p:embed/>
                </p:oleObj>
              </mc:Choice>
              <mc:Fallback>
                <p:oleObj name="Equation" r:id="rId6" imgW="2247900" imgH="444500" progId="Equation.DSMT4">
                  <p:embed/>
                  <p:pic>
                    <p:nvPicPr>
                      <p:cNvPr id="0" name=""/>
                      <p:cNvPicPr/>
                      <p:nvPr/>
                    </p:nvPicPr>
                    <p:blipFill>
                      <a:blip r:embed="rId7"/>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Calculated fields thus far</a:t>
            </a:r>
            <a:endParaRPr lang="en-US" dirty="0"/>
          </a:p>
        </p:txBody>
      </p:sp>
    </p:spTree>
    <p:extLst>
      <p:ext uri="{BB962C8B-B14F-4D97-AF65-F5344CB8AC3E}">
        <p14:creationId xmlns:p14="http://schemas.microsoft.com/office/powerpoint/2010/main" val="27832759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AMOEBA</a:t>
            </a:r>
            <a:endParaRPr lang="en-US" dirty="0"/>
          </a:p>
        </p:txBody>
      </p:sp>
      <p:sp>
        <p:nvSpPr>
          <p:cNvPr id="3" name="Slide Number Placeholder 2"/>
          <p:cNvSpPr>
            <a:spLocks noGrp="1"/>
          </p:cNvSpPr>
          <p:nvPr>
            <p:ph type="sldNum" sz="quarter" idx="12"/>
          </p:nvPr>
        </p:nvSpPr>
        <p:spPr/>
        <p:txBody>
          <a:bodyPr/>
          <a:lstStyle/>
          <a:p>
            <a:fld id="{7F874E44-51C9-3546-B4AF-72CE26DAD71A}" type="slidenum">
              <a:rPr lang="en-US" smtClean="0"/>
              <a:t>22</a:t>
            </a:fld>
            <a:endParaRPr lang="en-US"/>
          </a:p>
        </p:txBody>
      </p:sp>
      <p:pic>
        <p:nvPicPr>
          <p:cNvPr id="6" name="Picture 5"/>
          <p:cNvPicPr>
            <a:picLocks noChangeAspect="1"/>
          </p:cNvPicPr>
          <p:nvPr/>
        </p:nvPicPr>
        <p:blipFill>
          <a:blip r:embed="rId2"/>
          <a:stretch>
            <a:fillRect/>
          </a:stretch>
        </p:blipFill>
        <p:spPr>
          <a:xfrm>
            <a:off x="3419459" y="1842350"/>
            <a:ext cx="5398744" cy="4514000"/>
          </a:xfrm>
          <a:prstGeom prst="rect">
            <a:avLst/>
          </a:prstGeom>
        </p:spPr>
      </p:pic>
    </p:spTree>
    <p:extLst>
      <p:ext uri="{BB962C8B-B14F-4D97-AF65-F5344CB8AC3E}">
        <p14:creationId xmlns:p14="http://schemas.microsoft.com/office/powerpoint/2010/main" val="3262120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Calculated fields thus far</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l="5314" t="8233" r="8031" b="5415"/>
          <a:stretch/>
        </p:blipFill>
        <p:spPr>
          <a:xfrm>
            <a:off x="541129" y="1366933"/>
            <a:ext cx="6829857" cy="5104545"/>
          </a:xfrm>
          <a:prstGeom prst="rect">
            <a:avLst/>
          </a:prstGeom>
        </p:spPr>
      </p:pic>
      <p:sp>
        <p:nvSpPr>
          <p:cNvPr id="5" name="5-Point Star 4"/>
          <p:cNvSpPr/>
          <p:nvPr/>
        </p:nvSpPr>
        <p:spPr>
          <a:xfrm>
            <a:off x="7351351" y="1980648"/>
            <a:ext cx="228600" cy="228600"/>
          </a:xfrm>
          <a:prstGeom prst="star5">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6" name="TextBox 5"/>
          <p:cNvSpPr txBox="1"/>
          <p:nvPr/>
        </p:nvSpPr>
        <p:spPr>
          <a:xfrm>
            <a:off x="7664174" y="1633283"/>
            <a:ext cx="1479826" cy="923330"/>
          </a:xfrm>
          <a:prstGeom prst="rect">
            <a:avLst/>
          </a:prstGeom>
          <a:noFill/>
        </p:spPr>
        <p:txBody>
          <a:bodyPr wrap="square" rtlCol="0">
            <a:spAutoFit/>
          </a:bodyPr>
          <a:lstStyle/>
          <a:p>
            <a:r>
              <a:rPr lang="en-US" dirty="0" smtClean="0"/>
              <a:t>No Experimental Frequency</a:t>
            </a:r>
            <a:endParaRPr lang="en-US" dirty="0"/>
          </a:p>
        </p:txBody>
      </p:sp>
      <p:sp>
        <p:nvSpPr>
          <p:cNvPr id="7" name="TextBox 6"/>
          <p:cNvSpPr txBox="1"/>
          <p:nvPr/>
        </p:nvSpPr>
        <p:spPr>
          <a:xfrm>
            <a:off x="3025914" y="6375160"/>
            <a:ext cx="1766116" cy="369332"/>
          </a:xfrm>
          <a:prstGeom prst="rect">
            <a:avLst/>
          </a:prstGeom>
          <a:noFill/>
        </p:spPr>
        <p:txBody>
          <a:bodyPr wrap="none" rtlCol="0">
            <a:spAutoFit/>
          </a:bodyPr>
          <a:lstStyle/>
          <a:p>
            <a:r>
              <a:rPr lang="en-US" dirty="0" smtClean="0"/>
              <a:t>Frequency (cm</a:t>
            </a:r>
            <a:r>
              <a:rPr lang="en-US" baseline="30000" dirty="0" smtClean="0"/>
              <a:t>-1</a:t>
            </a:r>
            <a:r>
              <a:rPr lang="en-US" dirty="0" smtClean="0"/>
              <a:t>)</a:t>
            </a:r>
            <a:endParaRPr lang="en-US" dirty="0"/>
          </a:p>
        </p:txBody>
      </p:sp>
      <p:sp>
        <p:nvSpPr>
          <p:cNvPr id="8" name="TextBox 7"/>
          <p:cNvSpPr txBox="1"/>
          <p:nvPr/>
        </p:nvSpPr>
        <p:spPr>
          <a:xfrm rot="16200000">
            <a:off x="-891343" y="3735769"/>
            <a:ext cx="2495620" cy="369332"/>
          </a:xfrm>
          <a:prstGeom prst="rect">
            <a:avLst/>
          </a:prstGeom>
          <a:noFill/>
        </p:spPr>
        <p:txBody>
          <a:bodyPr wrap="none" rtlCol="0">
            <a:spAutoFit/>
          </a:bodyPr>
          <a:lstStyle/>
          <a:p>
            <a:r>
              <a:rPr lang="en-US" dirty="0" smtClean="0"/>
              <a:t>Average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Tree>
    <p:extLst>
      <p:ext uri="{BB962C8B-B14F-4D97-AF65-F5344CB8AC3E}">
        <p14:creationId xmlns:p14="http://schemas.microsoft.com/office/powerpoint/2010/main" val="33363617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deviations</a:t>
            </a:r>
            <a:endParaRPr lang="en-US" dirty="0"/>
          </a:p>
        </p:txBody>
      </p:sp>
      <p:sp>
        <p:nvSpPr>
          <p:cNvPr id="7" name="TextBox 6"/>
          <p:cNvSpPr txBox="1"/>
          <p:nvPr/>
        </p:nvSpPr>
        <p:spPr>
          <a:xfrm>
            <a:off x="3025914" y="6375160"/>
            <a:ext cx="1436549" cy="369332"/>
          </a:xfrm>
          <a:prstGeom prst="rect">
            <a:avLst/>
          </a:prstGeom>
          <a:noFill/>
        </p:spPr>
        <p:txBody>
          <a:bodyPr wrap="none" rtlCol="0">
            <a:spAutoFit/>
          </a:bodyPr>
          <a:lstStyle/>
          <a:p>
            <a:r>
              <a:rPr lang="en-US" dirty="0" smtClean="0"/>
              <a:t>FWHM (cm</a:t>
            </a:r>
            <a:r>
              <a:rPr lang="en-US" baseline="30000" dirty="0" smtClean="0"/>
              <a:t>-1</a:t>
            </a:r>
            <a:r>
              <a:rPr lang="en-US" dirty="0" smtClean="0"/>
              <a:t>)</a:t>
            </a:r>
            <a:endParaRPr lang="en-US" dirty="0"/>
          </a:p>
        </p:txBody>
      </p:sp>
      <p:sp>
        <p:nvSpPr>
          <p:cNvPr id="8" name="TextBox 7"/>
          <p:cNvSpPr txBox="1"/>
          <p:nvPr/>
        </p:nvSpPr>
        <p:spPr>
          <a:xfrm rot="16200000">
            <a:off x="-1406374" y="3735769"/>
            <a:ext cx="3525687" cy="369332"/>
          </a:xfrm>
          <a:prstGeom prst="rect">
            <a:avLst/>
          </a:prstGeom>
          <a:noFill/>
        </p:spPr>
        <p:txBody>
          <a:bodyPr wrap="none" rtlCol="0">
            <a:spAutoFit/>
          </a:bodyPr>
          <a:lstStyle/>
          <a:p>
            <a:r>
              <a:rPr lang="en-US" dirty="0" smtClean="0"/>
              <a:t>Field Standard Deviation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9" name="5-Point Star 8"/>
          <p:cNvSpPr/>
          <p:nvPr/>
        </p:nvSpPr>
        <p:spPr>
          <a:xfrm>
            <a:off x="7351351" y="1980648"/>
            <a:ext cx="228600" cy="228600"/>
          </a:xfrm>
          <a:prstGeom prst="star5">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10" name="TextBox 9"/>
          <p:cNvSpPr txBox="1"/>
          <p:nvPr/>
        </p:nvSpPr>
        <p:spPr>
          <a:xfrm>
            <a:off x="7664174" y="1633283"/>
            <a:ext cx="1479826" cy="923330"/>
          </a:xfrm>
          <a:prstGeom prst="rect">
            <a:avLst/>
          </a:prstGeom>
          <a:noFill/>
        </p:spPr>
        <p:txBody>
          <a:bodyPr wrap="square" rtlCol="0">
            <a:spAutoFit/>
          </a:bodyPr>
          <a:lstStyle/>
          <a:p>
            <a:r>
              <a:rPr lang="en-US" dirty="0" smtClean="0"/>
              <a:t>No Experimental Frequency</a:t>
            </a:r>
            <a:endParaRPr lang="en-US" dirty="0"/>
          </a:p>
        </p:txBody>
      </p:sp>
      <p:grpSp>
        <p:nvGrpSpPr>
          <p:cNvPr id="4" name="Group 3"/>
          <p:cNvGrpSpPr/>
          <p:nvPr/>
        </p:nvGrpSpPr>
        <p:grpSpPr>
          <a:xfrm>
            <a:off x="606037" y="1431585"/>
            <a:ext cx="6830567" cy="5098874"/>
            <a:chOff x="606037" y="1431585"/>
            <a:chExt cx="6830567" cy="5098874"/>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l="7428" t="8434" r="6824" b="6220"/>
            <a:stretch/>
          </p:blipFill>
          <p:spPr>
            <a:xfrm>
              <a:off x="606037" y="1431585"/>
              <a:ext cx="6830567" cy="5098874"/>
            </a:xfrm>
            <a:prstGeom prst="rect">
              <a:avLst/>
            </a:prstGeom>
          </p:spPr>
        </p:pic>
        <p:sp>
          <p:nvSpPr>
            <p:cNvPr id="11" name="Rectangle 10"/>
            <p:cNvSpPr/>
            <p:nvPr/>
          </p:nvSpPr>
          <p:spPr>
            <a:xfrm>
              <a:off x="6077207" y="3347392"/>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56873" y="3375155"/>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563003" y="5980661"/>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934772" y="5983446"/>
              <a:ext cx="1101975"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3214752" y="6030926"/>
            <a:ext cx="425399"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700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SCN field contribution is not constant</a:t>
            </a:r>
            <a:endParaRPr lang="en-US" dirty="0"/>
          </a:p>
        </p:txBody>
      </p:sp>
      <p:pic>
        <p:nvPicPr>
          <p:cNvPr id="3" name="Picture 2"/>
          <p:cNvPicPr>
            <a:picLocks noChangeAspect="1"/>
          </p:cNvPicPr>
          <p:nvPr/>
        </p:nvPicPr>
        <p:blipFill>
          <a:blip r:embed="rId2"/>
          <a:stretch>
            <a:fillRect/>
          </a:stretch>
        </p:blipFill>
        <p:spPr>
          <a:xfrm>
            <a:off x="770834" y="1371600"/>
            <a:ext cx="7315200" cy="5486400"/>
          </a:xfrm>
          <a:prstGeom prst="rect">
            <a:avLst/>
          </a:prstGeom>
        </p:spPr>
      </p:pic>
      <p:sp>
        <p:nvSpPr>
          <p:cNvPr id="4" name="TextBox 3"/>
          <p:cNvSpPr txBox="1"/>
          <p:nvPr/>
        </p:nvSpPr>
        <p:spPr>
          <a:xfrm rot="16200000">
            <a:off x="-695466" y="3735770"/>
            <a:ext cx="2932601" cy="369332"/>
          </a:xfrm>
          <a:prstGeom prst="rect">
            <a:avLst/>
          </a:prstGeom>
          <a:noFill/>
        </p:spPr>
        <p:txBody>
          <a:bodyPr wrap="none" rtlCol="0">
            <a:spAutoFit/>
          </a:bodyPr>
          <a:lstStyle/>
          <a:p>
            <a:r>
              <a:rPr lang="en-US" dirty="0" smtClean="0"/>
              <a:t>Average Total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5" name="TextBox 4"/>
          <p:cNvSpPr txBox="1"/>
          <p:nvPr/>
        </p:nvSpPr>
        <p:spPr>
          <a:xfrm>
            <a:off x="2680612" y="6488668"/>
            <a:ext cx="4030408" cy="369332"/>
          </a:xfrm>
          <a:prstGeom prst="rect">
            <a:avLst/>
          </a:prstGeom>
          <a:noFill/>
        </p:spPr>
        <p:txBody>
          <a:bodyPr wrap="none" rtlCol="0">
            <a:spAutoFit/>
          </a:bodyPr>
          <a:lstStyle/>
          <a:p>
            <a:r>
              <a:rPr lang="en-US" dirty="0" smtClean="0"/>
              <a:t>Average Total Field – SCN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6" name="TextBox 5"/>
          <p:cNvSpPr txBox="1"/>
          <p:nvPr/>
        </p:nvSpPr>
        <p:spPr>
          <a:xfrm>
            <a:off x="1571116" y="1417638"/>
            <a:ext cx="2717511" cy="369332"/>
          </a:xfrm>
          <a:prstGeom prst="rect">
            <a:avLst/>
          </a:prstGeom>
          <a:noFill/>
        </p:spPr>
        <p:txBody>
          <a:bodyPr wrap="none" rtlCol="0">
            <a:spAutoFit/>
          </a:bodyPr>
          <a:lstStyle/>
          <a:p>
            <a:r>
              <a:rPr lang="en-US" dirty="0" smtClean="0"/>
              <a:t>AMOEBA –Small molecules</a:t>
            </a:r>
            <a:endParaRPr lang="en-US" dirty="0"/>
          </a:p>
        </p:txBody>
      </p:sp>
      <p:sp>
        <p:nvSpPr>
          <p:cNvPr id="7" name="TextBox 6"/>
          <p:cNvSpPr txBox="1"/>
          <p:nvPr/>
        </p:nvSpPr>
        <p:spPr>
          <a:xfrm>
            <a:off x="5115774" y="1417638"/>
            <a:ext cx="1916135" cy="369332"/>
          </a:xfrm>
          <a:prstGeom prst="rect">
            <a:avLst/>
          </a:prstGeom>
          <a:noFill/>
        </p:spPr>
        <p:txBody>
          <a:bodyPr wrap="none" rtlCol="0">
            <a:spAutoFit/>
          </a:bodyPr>
          <a:lstStyle/>
          <a:p>
            <a:r>
              <a:rPr lang="en-US" dirty="0" smtClean="0"/>
              <a:t>Amber03 - Protein</a:t>
            </a:r>
            <a:endParaRPr lang="en-US" dirty="0"/>
          </a:p>
        </p:txBody>
      </p:sp>
    </p:spTree>
    <p:extLst>
      <p:ext uri="{BB962C8B-B14F-4D97-AF65-F5344CB8AC3E}">
        <p14:creationId xmlns:p14="http://schemas.microsoft.com/office/powerpoint/2010/main" val="35566628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14400" y="1355406"/>
            <a:ext cx="7315200" cy="5486400"/>
          </a:xfrm>
          <a:prstGeom prst="rect">
            <a:avLst/>
          </a:prstGeom>
        </p:spPr>
      </p:pic>
      <p:sp>
        <p:nvSpPr>
          <p:cNvPr id="2" name="Title 1"/>
          <p:cNvSpPr>
            <a:spLocks noGrp="1"/>
          </p:cNvSpPr>
          <p:nvPr>
            <p:ph type="title"/>
          </p:nvPr>
        </p:nvSpPr>
        <p:spPr/>
        <p:txBody>
          <a:bodyPr>
            <a:normAutofit fontScale="90000"/>
          </a:bodyPr>
          <a:lstStyle/>
          <a:p>
            <a:r>
              <a:rPr lang="en-US" dirty="0" smtClean="0"/>
              <a:t>SCN field contribution is not constant</a:t>
            </a:r>
            <a:endParaRPr lang="en-US" dirty="0"/>
          </a:p>
        </p:txBody>
      </p:sp>
      <p:sp>
        <p:nvSpPr>
          <p:cNvPr id="4" name="TextBox 3"/>
          <p:cNvSpPr txBox="1"/>
          <p:nvPr/>
        </p:nvSpPr>
        <p:spPr>
          <a:xfrm rot="5400000">
            <a:off x="5906745" y="3827697"/>
            <a:ext cx="4030408" cy="369332"/>
          </a:xfrm>
          <a:prstGeom prst="rect">
            <a:avLst/>
          </a:prstGeom>
          <a:noFill/>
        </p:spPr>
        <p:txBody>
          <a:bodyPr wrap="none" rtlCol="0">
            <a:spAutoFit/>
          </a:bodyPr>
          <a:lstStyle/>
          <a:p>
            <a:r>
              <a:rPr lang="en-US" dirty="0" smtClean="0"/>
              <a:t>Average Total Field – SCN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5" name="TextBox 4"/>
          <p:cNvSpPr txBox="1"/>
          <p:nvPr/>
        </p:nvSpPr>
        <p:spPr>
          <a:xfrm>
            <a:off x="2360134" y="6472474"/>
            <a:ext cx="4972109" cy="369332"/>
          </a:xfrm>
          <a:prstGeom prst="rect">
            <a:avLst/>
          </a:prstGeom>
          <a:noFill/>
        </p:spPr>
        <p:txBody>
          <a:bodyPr wrap="none" rtlCol="0">
            <a:spAutoFit/>
          </a:bodyPr>
          <a:lstStyle/>
          <a:p>
            <a:r>
              <a:rPr lang="en-US" dirty="0" smtClean="0"/>
              <a:t>Average Total Field from induced dipoles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9" name="TextBox 8"/>
          <p:cNvSpPr txBox="1"/>
          <p:nvPr/>
        </p:nvSpPr>
        <p:spPr>
          <a:xfrm rot="16200000">
            <a:off x="-551901" y="3852561"/>
            <a:ext cx="2932601" cy="369332"/>
          </a:xfrm>
          <a:prstGeom prst="rect">
            <a:avLst/>
          </a:prstGeom>
          <a:noFill/>
        </p:spPr>
        <p:txBody>
          <a:bodyPr wrap="none" rtlCol="0">
            <a:spAutoFit/>
          </a:bodyPr>
          <a:lstStyle/>
          <a:p>
            <a:r>
              <a:rPr lang="en-US" dirty="0" smtClean="0"/>
              <a:t>Average Total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Tree>
    <p:extLst>
      <p:ext uri="{BB962C8B-B14F-4D97-AF65-F5344CB8AC3E}">
        <p14:creationId xmlns:p14="http://schemas.microsoft.com/office/powerpoint/2010/main" val="21135674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SCN field contribution is not constant</a:t>
            </a:r>
            <a:endParaRPr lang="en-US" dirty="0"/>
          </a:p>
        </p:txBody>
      </p:sp>
      <p:pic>
        <p:nvPicPr>
          <p:cNvPr id="3" name="Picture 2"/>
          <p:cNvPicPr>
            <a:picLocks noChangeAspect="1"/>
          </p:cNvPicPr>
          <p:nvPr/>
        </p:nvPicPr>
        <p:blipFill>
          <a:blip r:embed="rId2"/>
          <a:stretch>
            <a:fillRect/>
          </a:stretch>
        </p:blipFill>
        <p:spPr>
          <a:xfrm>
            <a:off x="991705" y="1371600"/>
            <a:ext cx="7315200" cy="5486400"/>
          </a:xfrm>
          <a:prstGeom prst="rect">
            <a:avLst/>
          </a:prstGeom>
        </p:spPr>
      </p:pic>
      <p:sp>
        <p:nvSpPr>
          <p:cNvPr id="4" name="TextBox 3"/>
          <p:cNvSpPr txBox="1"/>
          <p:nvPr/>
        </p:nvSpPr>
        <p:spPr>
          <a:xfrm rot="16200000">
            <a:off x="-588706" y="3735769"/>
            <a:ext cx="2835670" cy="369332"/>
          </a:xfrm>
          <a:prstGeom prst="rect">
            <a:avLst/>
          </a:prstGeom>
          <a:noFill/>
        </p:spPr>
        <p:txBody>
          <a:bodyPr wrap="none" rtlCol="0">
            <a:spAutoFit/>
          </a:bodyPr>
          <a:lstStyle/>
          <a:p>
            <a:r>
              <a:rPr lang="en-US" dirty="0" smtClean="0"/>
              <a:t>Average SCN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Tree>
    <p:extLst>
      <p:ext uri="{BB962C8B-B14F-4D97-AF65-F5344CB8AC3E}">
        <p14:creationId xmlns:p14="http://schemas.microsoft.com/office/powerpoint/2010/main" val="1945767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-SCN contribution is not constant</a:t>
            </a:r>
            <a:endParaRPr lang="en-US" dirty="0"/>
          </a:p>
        </p:txBody>
      </p:sp>
      <p:pic>
        <p:nvPicPr>
          <p:cNvPr id="5" name="Picture 4"/>
          <p:cNvPicPr>
            <a:picLocks noChangeAspect="1"/>
          </p:cNvPicPr>
          <p:nvPr/>
        </p:nvPicPr>
        <p:blipFill>
          <a:blip r:embed="rId2"/>
          <a:stretch>
            <a:fillRect/>
          </a:stretch>
        </p:blipFill>
        <p:spPr>
          <a:xfrm>
            <a:off x="0" y="1927232"/>
            <a:ext cx="9144000" cy="4930768"/>
          </a:xfrm>
          <a:prstGeom prst="rect">
            <a:avLst/>
          </a:prstGeom>
        </p:spPr>
      </p:pic>
    </p:spTree>
    <p:extLst>
      <p:ext uri="{BB962C8B-B14F-4D97-AF65-F5344CB8AC3E}">
        <p14:creationId xmlns:p14="http://schemas.microsoft.com/office/powerpoint/2010/main" val="4187972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Calculated fields thus far</a:t>
            </a:r>
            <a:endParaRPr lang="en-US" dirty="0"/>
          </a:p>
        </p:txBody>
      </p:sp>
      <p:pic>
        <p:nvPicPr>
          <p:cNvPr id="3" name="Picture 2"/>
          <p:cNvPicPr>
            <a:picLocks noChangeAspect="1"/>
          </p:cNvPicPr>
          <p:nvPr/>
        </p:nvPicPr>
        <p:blipFill>
          <a:blip r:embed="rId2"/>
          <a:stretch>
            <a:fillRect/>
          </a:stretch>
        </p:blipFill>
        <p:spPr>
          <a:xfrm>
            <a:off x="914400" y="1371600"/>
            <a:ext cx="7315200" cy="5486400"/>
          </a:xfrm>
          <a:prstGeom prst="rect">
            <a:avLst/>
          </a:prstGeom>
        </p:spPr>
      </p:pic>
    </p:spTree>
    <p:extLst>
      <p:ext uri="{BB962C8B-B14F-4D97-AF65-F5344CB8AC3E}">
        <p14:creationId xmlns:p14="http://schemas.microsoft.com/office/powerpoint/2010/main" val="3250049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3623"/>
          <a:stretch/>
        </p:blipFill>
        <p:spPr>
          <a:xfrm>
            <a:off x="0" y="1371600"/>
            <a:ext cx="7050160" cy="5486400"/>
          </a:xfrm>
          <a:prstGeom prst="rect">
            <a:avLst/>
          </a:prstGeom>
        </p:spPr>
      </p:pic>
      <p:grpSp>
        <p:nvGrpSpPr>
          <p:cNvPr id="13" name="Group 12"/>
          <p:cNvGrpSpPr/>
          <p:nvPr/>
        </p:nvGrpSpPr>
        <p:grpSpPr>
          <a:xfrm>
            <a:off x="6361034" y="2203430"/>
            <a:ext cx="2409897" cy="2028183"/>
            <a:chOff x="-499808" y="1111619"/>
            <a:chExt cx="2692298" cy="2265853"/>
          </a:xfrm>
        </p:grpSpPr>
        <p:pic>
          <p:nvPicPr>
            <p:cNvPr id="7" name="Picture 6"/>
            <p:cNvPicPr>
              <a:picLocks noChangeAspect="1"/>
            </p:cNvPicPr>
            <p:nvPr/>
          </p:nvPicPr>
          <p:blipFill>
            <a:blip r:embed="rId4"/>
            <a:stretch>
              <a:fillRect/>
            </a:stretch>
          </p:blipFill>
          <p:spPr>
            <a:xfrm>
              <a:off x="-499808" y="1111619"/>
              <a:ext cx="2692298" cy="1741551"/>
            </a:xfrm>
            <a:prstGeom prst="rect">
              <a:avLst/>
            </a:prstGeom>
          </p:spPr>
        </p:pic>
        <p:grpSp>
          <p:nvGrpSpPr>
            <p:cNvPr id="8" name="Group 7"/>
            <p:cNvGrpSpPr/>
            <p:nvPr/>
          </p:nvGrpSpPr>
          <p:grpSpPr>
            <a:xfrm>
              <a:off x="1062071" y="1809271"/>
              <a:ext cx="1039813" cy="1568201"/>
              <a:chOff x="1499993" y="2012554"/>
              <a:chExt cx="1447169" cy="2182557"/>
            </a:xfrm>
          </p:grpSpPr>
          <p:sp>
            <p:nvSpPr>
              <p:cNvPr id="9" name="Right Arrow 8"/>
              <p:cNvSpPr/>
              <p:nvPr/>
            </p:nvSpPr>
            <p:spPr>
              <a:xfrm rot="10800000">
                <a:off x="1517793" y="2415647"/>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1517793" y="322713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1499993" y="3572812"/>
                <a:ext cx="1320800" cy="622299"/>
              </a:xfrm>
              <a:prstGeom prst="rect">
                <a:avLst/>
              </a:prstGeom>
            </p:spPr>
          </p:pic>
          <p:pic>
            <p:nvPicPr>
              <p:cNvPr id="12" name="Picture 11"/>
              <p:cNvPicPr>
                <a:picLocks noChangeAspect="1"/>
              </p:cNvPicPr>
              <p:nvPr/>
            </p:nvPicPr>
            <p:blipFill>
              <a:blip r:embed="rId6"/>
              <a:stretch>
                <a:fillRect/>
              </a:stretch>
            </p:blipFill>
            <p:spPr>
              <a:xfrm>
                <a:off x="1944494" y="2012554"/>
                <a:ext cx="876300" cy="571499"/>
              </a:xfrm>
              <a:prstGeom prst="rect">
                <a:avLst/>
              </a:prstGeom>
            </p:spPr>
          </p:pic>
        </p:grpSp>
      </p:grpSp>
      <p:graphicFrame>
        <p:nvGraphicFramePr>
          <p:cNvPr id="14" name="Object 13"/>
          <p:cNvGraphicFramePr>
            <a:graphicFrameLocks noChangeAspect="1"/>
          </p:cNvGraphicFramePr>
          <p:nvPr>
            <p:extLst>
              <p:ext uri="{D42A27DB-BD31-4B8C-83A1-F6EECF244321}">
                <p14:modId xmlns:p14="http://schemas.microsoft.com/office/powerpoint/2010/main" val="2630330579"/>
              </p:ext>
            </p:extLst>
          </p:nvPr>
        </p:nvGraphicFramePr>
        <p:xfrm>
          <a:off x="6381451" y="4560819"/>
          <a:ext cx="2762549" cy="1104486"/>
        </p:xfrm>
        <a:graphic>
          <a:graphicData uri="http://schemas.openxmlformats.org/presentationml/2006/ole">
            <mc:AlternateContent xmlns:mc="http://schemas.openxmlformats.org/markup-compatibility/2006">
              <mc:Choice xmlns:v="urn:schemas-microsoft-com:vml" Requires="v">
                <p:oleObj spid="_x0000_s2139" name="Equation" r:id="rId7" imgW="1206500" imgH="482600" progId="Equation.DSMT4">
                  <p:embed/>
                </p:oleObj>
              </mc:Choice>
              <mc:Fallback>
                <p:oleObj name="Equation" r:id="rId7" imgW="1206500" imgH="482600" progId="Equation.DSMT4">
                  <p:embed/>
                  <p:pic>
                    <p:nvPicPr>
                      <p:cNvPr id="0" name=""/>
                      <p:cNvPicPr/>
                      <p:nvPr/>
                    </p:nvPicPr>
                    <p:blipFill>
                      <a:blip r:embed="rId8"/>
                      <a:stretch>
                        <a:fillRect/>
                      </a:stretch>
                    </p:blipFill>
                    <p:spPr>
                      <a:xfrm>
                        <a:off x="6381451" y="4560819"/>
                        <a:ext cx="2762549" cy="1104486"/>
                      </a:xfrm>
                      <a:prstGeom prst="rect">
                        <a:avLst/>
                      </a:prstGeom>
                    </p:spPr>
                  </p:pic>
                </p:oleObj>
              </mc:Fallback>
            </mc:AlternateContent>
          </a:graphicData>
        </a:graphic>
      </p:graphicFrame>
      <p:sp>
        <p:nvSpPr>
          <p:cNvPr id="2" name="Title 1"/>
          <p:cNvSpPr>
            <a:spLocks noGrp="1"/>
          </p:cNvSpPr>
          <p:nvPr>
            <p:ph type="title"/>
          </p:nvPr>
        </p:nvSpPr>
        <p:spPr/>
        <p:txBody>
          <a:bodyPr>
            <a:normAutofit fontScale="90000"/>
          </a:bodyPr>
          <a:lstStyle/>
          <a:p>
            <a:r>
              <a:rPr lang="en-US" dirty="0" smtClean="0"/>
              <a:t>Rap &amp;Ras docked to Ral in Amber03 with tip3p water (54 data points)</a:t>
            </a:r>
            <a:endParaRPr lang="en-US" dirty="0"/>
          </a:p>
        </p:txBody>
      </p:sp>
    </p:spTree>
    <p:extLst>
      <p:ext uri="{BB962C8B-B14F-4D97-AF65-F5344CB8AC3E}">
        <p14:creationId xmlns:p14="http://schemas.microsoft.com/office/powerpoint/2010/main" val="619131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Calculated fields thus far</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l="15989" t="7246" r="14826" b="8857"/>
          <a:stretch/>
        </p:blipFill>
        <p:spPr>
          <a:xfrm>
            <a:off x="1071217" y="1104347"/>
            <a:ext cx="6140174" cy="5753653"/>
          </a:xfrm>
          <a:prstGeom prst="rect">
            <a:avLst/>
          </a:prstGeom>
        </p:spPr>
      </p:pic>
    </p:spTree>
    <p:extLst>
      <p:ext uri="{BB962C8B-B14F-4D97-AF65-F5344CB8AC3E}">
        <p14:creationId xmlns:p14="http://schemas.microsoft.com/office/powerpoint/2010/main" val="3529630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9964" y="1371600"/>
            <a:ext cx="7315200" cy="5486400"/>
          </a:xfrm>
          <a:prstGeom prst="rect">
            <a:avLst/>
          </a:prstGeom>
        </p:spPr>
      </p:pic>
      <p:sp>
        <p:nvSpPr>
          <p:cNvPr id="2" name="Title 1"/>
          <p:cNvSpPr>
            <a:spLocks noGrp="1"/>
          </p:cNvSpPr>
          <p:nvPr>
            <p:ph type="title"/>
          </p:nvPr>
        </p:nvSpPr>
        <p:spPr/>
        <p:txBody>
          <a:bodyPr>
            <a:normAutofit fontScale="90000"/>
          </a:bodyPr>
          <a:lstStyle/>
          <a:p>
            <a:r>
              <a:rPr lang="en-US" dirty="0" smtClean="0"/>
              <a:t>This does not significantly alter previous studies sampled in in Amber03</a:t>
            </a:r>
            <a:endParaRPr lang="en-US" dirty="0"/>
          </a:p>
        </p:txBody>
      </p:sp>
    </p:spTree>
    <p:extLst>
      <p:ext uri="{BB962C8B-B14F-4D97-AF65-F5344CB8AC3E}">
        <p14:creationId xmlns:p14="http://schemas.microsoft.com/office/powerpoint/2010/main" val="2176971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04" y="120030"/>
            <a:ext cx="8587409" cy="1143000"/>
          </a:xfrm>
        </p:spPr>
        <p:txBody>
          <a:bodyPr/>
          <a:lstStyle/>
          <a:p>
            <a:r>
              <a:rPr lang="en-US" dirty="0" smtClean="0"/>
              <a:t>Comparing Water</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l="6824"/>
          <a:stretch/>
        </p:blipFill>
        <p:spPr>
          <a:xfrm>
            <a:off x="33141" y="1127539"/>
            <a:ext cx="6816040" cy="5486400"/>
          </a:xfrm>
          <a:prstGeom prst="rect">
            <a:avLst/>
          </a:prstGeom>
        </p:spPr>
      </p:pic>
      <p:sp>
        <p:nvSpPr>
          <p:cNvPr id="4" name="Right Brace 3"/>
          <p:cNvSpPr/>
          <p:nvPr/>
        </p:nvSpPr>
        <p:spPr>
          <a:xfrm>
            <a:off x="6586912" y="1634435"/>
            <a:ext cx="508000" cy="2606261"/>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6904396" y="2612407"/>
            <a:ext cx="1112955" cy="646331"/>
          </a:xfrm>
          <a:prstGeom prst="rect">
            <a:avLst/>
          </a:prstGeom>
          <a:noFill/>
        </p:spPr>
        <p:txBody>
          <a:bodyPr wrap="none" rtlCol="0">
            <a:spAutoFit/>
          </a:bodyPr>
          <a:lstStyle/>
          <a:p>
            <a:pPr algn="ctr"/>
            <a:r>
              <a:rPr lang="en-US" dirty="0" err="1" smtClean="0"/>
              <a:t>Stdev</a:t>
            </a:r>
            <a:r>
              <a:rPr lang="en-US" dirty="0" smtClean="0"/>
              <a:t>: </a:t>
            </a:r>
          </a:p>
          <a:p>
            <a:pPr algn="ctr"/>
            <a:r>
              <a:rPr lang="en-US" dirty="0" smtClean="0"/>
              <a:t>0.31, 0.32</a:t>
            </a:r>
            <a:endParaRPr lang="en-US" dirty="0"/>
          </a:p>
        </p:txBody>
      </p:sp>
      <p:sp>
        <p:nvSpPr>
          <p:cNvPr id="6" name="Right Brace 5"/>
          <p:cNvSpPr/>
          <p:nvPr/>
        </p:nvSpPr>
        <p:spPr>
          <a:xfrm>
            <a:off x="7454369" y="1524001"/>
            <a:ext cx="1066786" cy="4613965"/>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139687" y="3493520"/>
            <a:ext cx="1112955" cy="646331"/>
          </a:xfrm>
          <a:prstGeom prst="rect">
            <a:avLst/>
          </a:prstGeom>
          <a:noFill/>
        </p:spPr>
        <p:txBody>
          <a:bodyPr wrap="none" rtlCol="0">
            <a:spAutoFit/>
          </a:bodyPr>
          <a:lstStyle/>
          <a:p>
            <a:pPr algn="ctr"/>
            <a:r>
              <a:rPr lang="en-US" dirty="0" err="1" smtClean="0"/>
              <a:t>Stdev</a:t>
            </a:r>
            <a:r>
              <a:rPr lang="en-US" dirty="0" smtClean="0"/>
              <a:t>:</a:t>
            </a:r>
          </a:p>
          <a:p>
            <a:pPr algn="ctr"/>
            <a:r>
              <a:rPr lang="en-US" dirty="0" smtClean="0"/>
              <a:t>9.26, 1.89</a:t>
            </a:r>
            <a:endParaRPr lang="en-US" dirty="0"/>
          </a:p>
        </p:txBody>
      </p:sp>
    </p:spTree>
    <p:extLst>
      <p:ext uri="{BB962C8B-B14F-4D97-AF65-F5344CB8AC3E}">
        <p14:creationId xmlns:p14="http://schemas.microsoft.com/office/powerpoint/2010/main" val="1700462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Water</a:t>
            </a:r>
            <a:endParaRPr lang="en-US" dirty="0"/>
          </a:p>
        </p:txBody>
      </p:sp>
      <p:pic>
        <p:nvPicPr>
          <p:cNvPr id="3" name="Picture 2"/>
          <p:cNvPicPr>
            <a:picLocks noChangeAspect="1"/>
          </p:cNvPicPr>
          <p:nvPr/>
        </p:nvPicPr>
        <p:blipFill>
          <a:blip r:embed="rId2"/>
          <a:stretch>
            <a:fillRect/>
          </a:stretch>
        </p:blipFill>
        <p:spPr>
          <a:xfrm>
            <a:off x="914400" y="1371600"/>
            <a:ext cx="7315200" cy="5486400"/>
          </a:xfrm>
          <a:prstGeom prst="rect">
            <a:avLst/>
          </a:prstGeom>
        </p:spPr>
      </p:pic>
    </p:spTree>
    <p:extLst>
      <p:ext uri="{BB962C8B-B14F-4D97-AF65-F5344CB8AC3E}">
        <p14:creationId xmlns:p14="http://schemas.microsoft.com/office/powerpoint/2010/main" val="1522859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Water</a:t>
            </a:r>
            <a:endParaRPr lang="en-US" dirty="0"/>
          </a:p>
        </p:txBody>
      </p:sp>
      <p:sp>
        <p:nvSpPr>
          <p:cNvPr id="6" name="Text Placeholder 5"/>
          <p:cNvSpPr>
            <a:spLocks noGrp="1"/>
          </p:cNvSpPr>
          <p:nvPr>
            <p:ph type="body" idx="1"/>
          </p:nvPr>
        </p:nvSpPr>
        <p:spPr/>
        <p:txBody>
          <a:bodyPr/>
          <a:lstStyle/>
          <a:p>
            <a:pPr algn="ctr"/>
            <a:r>
              <a:rPr lang="en-US" dirty="0" smtClean="0"/>
              <a:t>C-N-H</a:t>
            </a:r>
            <a:endParaRPr lang="en-US" dirty="0"/>
          </a:p>
        </p:txBody>
      </p:sp>
      <p:sp>
        <p:nvSpPr>
          <p:cNvPr id="8" name="Text Placeholder 7"/>
          <p:cNvSpPr>
            <a:spLocks noGrp="1"/>
          </p:cNvSpPr>
          <p:nvPr>
            <p:ph type="body" sz="quarter" idx="3"/>
          </p:nvPr>
        </p:nvSpPr>
        <p:spPr/>
        <p:txBody>
          <a:bodyPr/>
          <a:lstStyle/>
          <a:p>
            <a:pPr algn="ctr"/>
            <a:r>
              <a:rPr lang="en-US" dirty="0" smtClean="0"/>
              <a:t>N-H-O</a:t>
            </a:r>
            <a:endParaRPr lang="en-US" dirty="0"/>
          </a:p>
        </p:txBody>
      </p:sp>
      <p:pic>
        <p:nvPicPr>
          <p:cNvPr id="4" name="Picture 3"/>
          <p:cNvPicPr>
            <a:picLocks noChangeAspect="1"/>
          </p:cNvPicPr>
          <p:nvPr/>
        </p:nvPicPr>
        <p:blipFill>
          <a:blip r:embed="rId2"/>
          <a:stretch>
            <a:fillRect/>
          </a:stretch>
        </p:blipFill>
        <p:spPr>
          <a:xfrm>
            <a:off x="5469914" y="2107790"/>
            <a:ext cx="2359912" cy="4750210"/>
          </a:xfrm>
          <a:prstGeom prst="rect">
            <a:avLst/>
          </a:prstGeom>
        </p:spPr>
      </p:pic>
      <p:pic>
        <p:nvPicPr>
          <p:cNvPr id="5" name="Picture 4"/>
          <p:cNvPicPr>
            <a:picLocks noChangeAspect="1"/>
          </p:cNvPicPr>
          <p:nvPr/>
        </p:nvPicPr>
        <p:blipFill>
          <a:blip r:embed="rId3"/>
          <a:stretch>
            <a:fillRect/>
          </a:stretch>
        </p:blipFill>
        <p:spPr>
          <a:xfrm>
            <a:off x="1425666" y="2087216"/>
            <a:ext cx="2248500" cy="4669183"/>
          </a:xfrm>
          <a:prstGeom prst="rect">
            <a:avLst/>
          </a:prstGeom>
        </p:spPr>
      </p:pic>
      <p:sp>
        <p:nvSpPr>
          <p:cNvPr id="10" name="TextBox 9"/>
          <p:cNvSpPr txBox="1"/>
          <p:nvPr/>
        </p:nvSpPr>
        <p:spPr>
          <a:xfrm>
            <a:off x="2373909" y="4753331"/>
            <a:ext cx="779668" cy="369332"/>
          </a:xfrm>
          <a:prstGeom prst="rect">
            <a:avLst/>
          </a:prstGeom>
          <a:noFill/>
        </p:spPr>
        <p:txBody>
          <a:bodyPr wrap="none" rtlCol="0">
            <a:spAutoFit/>
          </a:bodyPr>
          <a:lstStyle/>
          <a:p>
            <a:r>
              <a:rPr lang="en-US" dirty="0" smtClean="0">
                <a:solidFill>
                  <a:srgbClr val="FFFF00"/>
                </a:solidFill>
              </a:rPr>
              <a:t>2.27 </a:t>
            </a:r>
            <a:r>
              <a:rPr lang="en-US" dirty="0" err="1" smtClean="0">
                <a:solidFill>
                  <a:srgbClr val="FFFF00"/>
                </a:solidFill>
              </a:rPr>
              <a:t>Å</a:t>
            </a:r>
            <a:endParaRPr lang="en-US" dirty="0">
              <a:solidFill>
                <a:srgbClr val="FFFF00"/>
              </a:solidFill>
            </a:endParaRPr>
          </a:p>
        </p:txBody>
      </p:sp>
      <p:sp>
        <p:nvSpPr>
          <p:cNvPr id="11" name="TextBox 10"/>
          <p:cNvSpPr txBox="1"/>
          <p:nvPr/>
        </p:nvSpPr>
        <p:spPr>
          <a:xfrm>
            <a:off x="6063433" y="4536399"/>
            <a:ext cx="779668" cy="369332"/>
          </a:xfrm>
          <a:prstGeom prst="rect">
            <a:avLst/>
          </a:prstGeom>
          <a:noFill/>
        </p:spPr>
        <p:txBody>
          <a:bodyPr wrap="none" rtlCol="0">
            <a:spAutoFit/>
          </a:bodyPr>
          <a:lstStyle/>
          <a:p>
            <a:r>
              <a:rPr lang="en-US" dirty="0" smtClean="0">
                <a:solidFill>
                  <a:srgbClr val="FFFF00"/>
                </a:solidFill>
              </a:rPr>
              <a:t>2.27 </a:t>
            </a:r>
            <a:r>
              <a:rPr lang="en-US" dirty="0" err="1" smtClean="0">
                <a:solidFill>
                  <a:srgbClr val="FFFF00"/>
                </a:solidFill>
              </a:rPr>
              <a:t>Å</a:t>
            </a:r>
            <a:endParaRPr lang="en-US" dirty="0">
              <a:solidFill>
                <a:srgbClr val="FFFF00"/>
              </a:solidFill>
            </a:endParaRPr>
          </a:p>
        </p:txBody>
      </p:sp>
    </p:spTree>
    <p:extLst>
      <p:ext uri="{BB962C8B-B14F-4D97-AF65-F5344CB8AC3E}">
        <p14:creationId xmlns:p14="http://schemas.microsoft.com/office/powerpoint/2010/main" val="2057952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 Progress: Comparing Water</a:t>
            </a:r>
            <a:endParaRPr lang="en-US" dirty="0"/>
          </a:p>
        </p:txBody>
      </p:sp>
      <p:sp>
        <p:nvSpPr>
          <p:cNvPr id="5" name="Content Placeholder 4"/>
          <p:cNvSpPr>
            <a:spLocks noGrp="1"/>
          </p:cNvSpPr>
          <p:nvPr>
            <p:ph idx="1"/>
          </p:nvPr>
        </p:nvSpPr>
        <p:spPr/>
        <p:txBody>
          <a:bodyPr/>
          <a:lstStyle/>
          <a:p>
            <a:r>
              <a:rPr lang="en-US" dirty="0" smtClean="0"/>
              <a:t>Santiago currently working on production simulations of small molecules in tip3p, tip4p, and tip5p water</a:t>
            </a:r>
          </a:p>
          <a:p>
            <a:r>
              <a:rPr lang="en-US" dirty="0" smtClean="0"/>
              <a:t>Calculate the fields in the different point-charge water models and comparing to AMOEBA and experiment</a:t>
            </a:r>
          </a:p>
          <a:p>
            <a:endParaRPr lang="en-US" dirty="0"/>
          </a:p>
        </p:txBody>
      </p:sp>
    </p:spTree>
    <p:extLst>
      <p:ext uri="{BB962C8B-B14F-4D97-AF65-F5344CB8AC3E}">
        <p14:creationId xmlns:p14="http://schemas.microsoft.com/office/powerpoint/2010/main" val="1384862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249017"/>
            <a:ext cx="7315200" cy="5486400"/>
          </a:xfrm>
          <a:prstGeom prst="rect">
            <a:avLst/>
          </a:prstGeom>
        </p:spPr>
      </p:pic>
      <p:sp>
        <p:nvSpPr>
          <p:cNvPr id="7" name="Rectangle 6"/>
          <p:cNvSpPr/>
          <p:nvPr/>
        </p:nvSpPr>
        <p:spPr>
          <a:xfrm>
            <a:off x="6780696" y="1860826"/>
            <a:ext cx="320261" cy="165652"/>
          </a:xfrm>
          <a:prstGeom prst="rect">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100957" y="1758986"/>
            <a:ext cx="1226793" cy="369332"/>
          </a:xfrm>
          <a:prstGeom prst="rect">
            <a:avLst/>
          </a:prstGeom>
          <a:noFill/>
        </p:spPr>
        <p:txBody>
          <a:bodyPr wrap="none" rtlCol="0">
            <a:spAutoFit/>
          </a:bodyPr>
          <a:lstStyle/>
          <a:p>
            <a:r>
              <a:rPr lang="en-US" dirty="0" smtClean="0"/>
              <a:t>C1-C2-S-Cδ</a:t>
            </a:r>
            <a:endParaRPr lang="en-US" dirty="0"/>
          </a:p>
        </p:txBody>
      </p:sp>
      <p:sp>
        <p:nvSpPr>
          <p:cNvPr id="9" name="Rectangle 8"/>
          <p:cNvSpPr/>
          <p:nvPr/>
        </p:nvSpPr>
        <p:spPr>
          <a:xfrm>
            <a:off x="6780696" y="3330712"/>
            <a:ext cx="320261" cy="165652"/>
          </a:xfrm>
          <a:prstGeom prst="rect">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100957" y="3228872"/>
            <a:ext cx="1356975" cy="369332"/>
          </a:xfrm>
          <a:prstGeom prst="rect">
            <a:avLst/>
          </a:prstGeom>
          <a:noFill/>
        </p:spPr>
        <p:txBody>
          <a:bodyPr wrap="none" rtlCol="0">
            <a:spAutoFit/>
          </a:bodyPr>
          <a:lstStyle/>
          <a:p>
            <a:r>
              <a:rPr lang="en-US" dirty="0" smtClean="0"/>
              <a:t>C1-C2-C2-C3</a:t>
            </a:r>
            <a:endParaRPr lang="en-US" dirty="0"/>
          </a:p>
        </p:txBody>
      </p:sp>
      <p:sp>
        <p:nvSpPr>
          <p:cNvPr id="11" name="Rectangle 10"/>
          <p:cNvSpPr/>
          <p:nvPr/>
        </p:nvSpPr>
        <p:spPr>
          <a:xfrm>
            <a:off x="6780696" y="3648139"/>
            <a:ext cx="320261" cy="165652"/>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100957" y="3546299"/>
            <a:ext cx="1356975" cy="369332"/>
          </a:xfrm>
          <a:prstGeom prst="rect">
            <a:avLst/>
          </a:prstGeom>
          <a:noFill/>
        </p:spPr>
        <p:txBody>
          <a:bodyPr wrap="none" rtlCol="0">
            <a:spAutoFit/>
          </a:bodyPr>
          <a:lstStyle/>
          <a:p>
            <a:r>
              <a:rPr lang="en-US" dirty="0" smtClean="0"/>
              <a:t>C2-C3-C4-C5</a:t>
            </a:r>
            <a:endParaRPr lang="en-US" dirty="0"/>
          </a:p>
        </p:txBody>
      </p:sp>
      <p:sp>
        <p:nvSpPr>
          <p:cNvPr id="13" name="Rectangle 12"/>
          <p:cNvSpPr/>
          <p:nvPr/>
        </p:nvSpPr>
        <p:spPr>
          <a:xfrm>
            <a:off x="6780696" y="3932436"/>
            <a:ext cx="320261" cy="165652"/>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100957" y="3830596"/>
            <a:ext cx="1356975" cy="369332"/>
          </a:xfrm>
          <a:prstGeom prst="rect">
            <a:avLst/>
          </a:prstGeom>
          <a:noFill/>
        </p:spPr>
        <p:txBody>
          <a:bodyPr wrap="none" rtlCol="0">
            <a:spAutoFit/>
          </a:bodyPr>
          <a:lstStyle/>
          <a:p>
            <a:r>
              <a:rPr lang="en-US" dirty="0" smtClean="0"/>
              <a:t>C3-C4-C5-C6</a:t>
            </a:r>
            <a:endParaRPr lang="en-US" dirty="0"/>
          </a:p>
        </p:txBody>
      </p:sp>
      <p:sp>
        <p:nvSpPr>
          <p:cNvPr id="15" name="Rectangle 14"/>
          <p:cNvSpPr/>
          <p:nvPr/>
        </p:nvSpPr>
        <p:spPr>
          <a:xfrm>
            <a:off x="6780696" y="4227776"/>
            <a:ext cx="320261" cy="165652"/>
          </a:xfrm>
          <a:prstGeom prst="rect">
            <a:avLst/>
          </a:prstGeom>
          <a:solidFill>
            <a:srgbClr val="FF0B6C"/>
          </a:solidFill>
          <a:ln>
            <a:solidFill>
              <a:srgbClr val="FF0B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100957" y="4125936"/>
            <a:ext cx="1223412" cy="369332"/>
          </a:xfrm>
          <a:prstGeom prst="rect">
            <a:avLst/>
          </a:prstGeom>
          <a:noFill/>
        </p:spPr>
        <p:txBody>
          <a:bodyPr wrap="none" rtlCol="0">
            <a:spAutoFit/>
          </a:bodyPr>
          <a:lstStyle/>
          <a:p>
            <a:r>
              <a:rPr lang="en-US" dirty="0" smtClean="0"/>
              <a:t>C4-C5-C6-S</a:t>
            </a:r>
            <a:endParaRPr lang="en-US" dirty="0"/>
          </a:p>
        </p:txBody>
      </p:sp>
      <p:sp>
        <p:nvSpPr>
          <p:cNvPr id="17" name="Rectangle 16"/>
          <p:cNvSpPr/>
          <p:nvPr/>
        </p:nvSpPr>
        <p:spPr>
          <a:xfrm>
            <a:off x="6780696" y="4523116"/>
            <a:ext cx="320261" cy="165652"/>
          </a:xfrm>
          <a:prstGeom prst="rect">
            <a:avLst/>
          </a:prstGeom>
          <a:solidFill>
            <a:srgbClr val="75C6FF"/>
          </a:solidFill>
          <a:ln>
            <a:solidFill>
              <a:srgbClr val="75C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100957" y="4421276"/>
            <a:ext cx="1226793" cy="369332"/>
          </a:xfrm>
          <a:prstGeom prst="rect">
            <a:avLst/>
          </a:prstGeom>
          <a:noFill/>
        </p:spPr>
        <p:txBody>
          <a:bodyPr wrap="none" rtlCol="0">
            <a:spAutoFit/>
          </a:bodyPr>
          <a:lstStyle/>
          <a:p>
            <a:r>
              <a:rPr lang="en-US" dirty="0" smtClean="0"/>
              <a:t>C5-C6-S-Cδ</a:t>
            </a:r>
            <a:endParaRPr lang="en-US" dirty="0"/>
          </a:p>
        </p:txBody>
      </p:sp>
      <p:sp>
        <p:nvSpPr>
          <p:cNvPr id="19" name="Rectangle 18"/>
          <p:cNvSpPr/>
          <p:nvPr/>
        </p:nvSpPr>
        <p:spPr>
          <a:xfrm>
            <a:off x="6755048" y="5007247"/>
            <a:ext cx="320261" cy="165652"/>
          </a:xfrm>
          <a:prstGeom prst="rect">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075309" y="4905407"/>
            <a:ext cx="1020532" cy="369332"/>
          </a:xfrm>
          <a:prstGeom prst="rect">
            <a:avLst/>
          </a:prstGeom>
          <a:noFill/>
        </p:spPr>
        <p:txBody>
          <a:bodyPr wrap="none" rtlCol="0">
            <a:spAutoFit/>
          </a:bodyPr>
          <a:lstStyle/>
          <a:p>
            <a:r>
              <a:rPr lang="en-US" dirty="0"/>
              <a:t>N</a:t>
            </a:r>
            <a:r>
              <a:rPr lang="en-US" dirty="0" smtClean="0"/>
              <a:t>-C-Cβ-S</a:t>
            </a:r>
            <a:endParaRPr lang="en-US" dirty="0"/>
          </a:p>
        </p:txBody>
      </p:sp>
      <p:sp>
        <p:nvSpPr>
          <p:cNvPr id="21" name="Rectangle 20"/>
          <p:cNvSpPr/>
          <p:nvPr/>
        </p:nvSpPr>
        <p:spPr>
          <a:xfrm>
            <a:off x="6755048" y="5302587"/>
            <a:ext cx="320261" cy="165652"/>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75309" y="5200747"/>
            <a:ext cx="1246405" cy="369332"/>
          </a:xfrm>
          <a:prstGeom prst="rect">
            <a:avLst/>
          </a:prstGeom>
          <a:noFill/>
        </p:spPr>
        <p:txBody>
          <a:bodyPr wrap="none" rtlCol="0">
            <a:spAutoFit/>
          </a:bodyPr>
          <a:lstStyle/>
          <a:p>
            <a:r>
              <a:rPr lang="en-US" dirty="0" smtClean="0"/>
              <a:t>Cα-Cβ-S-</a:t>
            </a:r>
            <a:r>
              <a:rPr lang="en-US" dirty="0" err="1" smtClean="0"/>
              <a:t>Cδ</a:t>
            </a:r>
            <a:endParaRPr lang="en-US" dirty="0"/>
          </a:p>
        </p:txBody>
      </p:sp>
      <p:sp>
        <p:nvSpPr>
          <p:cNvPr id="2" name="Title 1"/>
          <p:cNvSpPr>
            <a:spLocks noGrp="1"/>
          </p:cNvSpPr>
          <p:nvPr>
            <p:ph type="title"/>
          </p:nvPr>
        </p:nvSpPr>
        <p:spPr/>
        <p:txBody>
          <a:bodyPr>
            <a:normAutofit fontScale="90000"/>
          </a:bodyPr>
          <a:lstStyle/>
          <a:p>
            <a:r>
              <a:rPr lang="en-US" dirty="0" smtClean="0"/>
              <a:t>Sampling dihedral space, umbrella sampling required?</a:t>
            </a:r>
            <a:endParaRPr lang="en-US" dirty="0"/>
          </a:p>
        </p:txBody>
      </p:sp>
    </p:spTree>
    <p:extLst>
      <p:ext uri="{BB962C8B-B14F-4D97-AF65-F5344CB8AC3E}">
        <p14:creationId xmlns:p14="http://schemas.microsoft.com/office/powerpoint/2010/main" val="2453651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Sampling dihedral space, umbrella sampling required?</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t="18699" b="16284"/>
          <a:stretch/>
        </p:blipFill>
        <p:spPr>
          <a:xfrm>
            <a:off x="152400" y="1998868"/>
            <a:ext cx="8991127" cy="4384261"/>
          </a:xfrm>
          <a:prstGeom prst="rect">
            <a:avLst/>
          </a:prstGeom>
        </p:spPr>
      </p:pic>
      <p:pic>
        <p:nvPicPr>
          <p:cNvPr id="4" name="Picture 3" descr="X2-all.tga"/>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55725" y="1914594"/>
            <a:ext cx="1793710" cy="1793710"/>
          </a:xfrm>
          <a:prstGeom prst="rect">
            <a:avLst/>
          </a:prstGeom>
        </p:spPr>
      </p:pic>
      <p:pic>
        <p:nvPicPr>
          <p:cNvPr id="5" name="Picture 4" descr="X1-all.tga"/>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61" b="89844" l="6873" r="69272"/>
                    </a14:imgEffect>
                  </a14:imgLayer>
                </a14:imgProps>
              </a:ext>
              <a:ext uri="{28A0092B-C50C-407E-A947-70E740481C1C}">
                <a14:useLocalDpi xmlns:a14="http://schemas.microsoft.com/office/drawing/2010/main"/>
              </a:ext>
            </a:extLst>
          </a:blip>
          <a:srcRect r="30997"/>
          <a:stretch/>
        </p:blipFill>
        <p:spPr>
          <a:xfrm>
            <a:off x="5368161" y="5773267"/>
            <a:ext cx="1219729" cy="1219724"/>
          </a:xfrm>
          <a:prstGeom prst="rect">
            <a:avLst/>
          </a:prstGeom>
        </p:spPr>
      </p:pic>
    </p:spTree>
    <p:extLst>
      <p:ext uri="{BB962C8B-B14F-4D97-AF65-F5344CB8AC3E}">
        <p14:creationId xmlns:p14="http://schemas.microsoft.com/office/powerpoint/2010/main" val="278807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Torsional Sanity Check</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tretch>
            <a:fillRect/>
          </a:stretch>
        </p:blipFill>
        <p:spPr bwMode="auto">
          <a:xfrm>
            <a:off x="457200" y="2849049"/>
            <a:ext cx="2545973" cy="2076764"/>
          </a:xfrm>
          <a:prstGeom prst="rect">
            <a:avLst/>
          </a:prstGeom>
          <a:noFill/>
          <a:ln>
            <a:noFill/>
          </a:ln>
        </p:spPr>
      </p:pic>
      <p:pic>
        <p:nvPicPr>
          <p:cNvPr id="5" name="Picture 4"/>
          <p:cNvPicPr>
            <a:picLocks noChangeAspect="1"/>
          </p:cNvPicPr>
          <p:nvPr/>
        </p:nvPicPr>
        <p:blipFill>
          <a:blip r:embed="rId3"/>
          <a:stretch>
            <a:fillRect/>
          </a:stretch>
        </p:blipFill>
        <p:spPr>
          <a:xfrm>
            <a:off x="3639553" y="1589505"/>
            <a:ext cx="5397500" cy="5054600"/>
          </a:xfrm>
          <a:prstGeom prst="rect">
            <a:avLst/>
          </a:prstGeom>
        </p:spPr>
      </p:pic>
    </p:spTree>
    <p:extLst>
      <p:ext uri="{BB962C8B-B14F-4D97-AF65-F5344CB8AC3E}">
        <p14:creationId xmlns:p14="http://schemas.microsoft.com/office/powerpoint/2010/main" val="2145956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1159163"/>
            <a:ext cx="7315200" cy="5486400"/>
          </a:xfrm>
          <a:prstGeom prst="rect">
            <a:avLst/>
          </a:prstGeom>
        </p:spPr>
      </p:pic>
      <p:sp>
        <p:nvSpPr>
          <p:cNvPr id="4" name="TextBox 3"/>
          <p:cNvSpPr txBox="1"/>
          <p:nvPr/>
        </p:nvSpPr>
        <p:spPr>
          <a:xfrm rot="16200000">
            <a:off x="36165" y="3735769"/>
            <a:ext cx="1585928" cy="369332"/>
          </a:xfrm>
          <a:prstGeom prst="rect">
            <a:avLst/>
          </a:prstGeom>
          <a:noFill/>
        </p:spPr>
        <p:txBody>
          <a:bodyPr wrap="none" rtlCol="0">
            <a:spAutoFit/>
          </a:bodyPr>
          <a:lstStyle/>
          <a:p>
            <a:r>
              <a:rPr lang="en-US" dirty="0" smtClean="0"/>
              <a:t>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5" name="TextBox 4"/>
          <p:cNvSpPr txBox="1"/>
          <p:nvPr/>
        </p:nvSpPr>
        <p:spPr>
          <a:xfrm>
            <a:off x="3821545" y="6460897"/>
            <a:ext cx="1053105" cy="369332"/>
          </a:xfrm>
          <a:prstGeom prst="rect">
            <a:avLst/>
          </a:prstGeom>
          <a:noFill/>
        </p:spPr>
        <p:txBody>
          <a:bodyPr wrap="none" rtlCol="0">
            <a:spAutoFit/>
          </a:bodyPr>
          <a:lstStyle/>
          <a:p>
            <a:r>
              <a:rPr lang="en-US" dirty="0" smtClean="0"/>
              <a:t>Time (</a:t>
            </a:r>
            <a:r>
              <a:rPr lang="en-US" dirty="0" err="1" smtClean="0"/>
              <a:t>ps</a:t>
            </a:r>
            <a:r>
              <a:rPr lang="en-US" dirty="0" smtClean="0"/>
              <a:t>)</a:t>
            </a:r>
            <a:endParaRPr lang="en-US" dirty="0"/>
          </a:p>
        </p:txBody>
      </p:sp>
      <p:sp>
        <p:nvSpPr>
          <p:cNvPr id="2" name="Title 1"/>
          <p:cNvSpPr>
            <a:spLocks noGrp="1"/>
          </p:cNvSpPr>
          <p:nvPr>
            <p:ph type="title"/>
          </p:nvPr>
        </p:nvSpPr>
        <p:spPr/>
        <p:txBody>
          <a:bodyPr/>
          <a:lstStyle/>
          <a:p>
            <a:r>
              <a:rPr lang="en-US" dirty="0" smtClean="0"/>
              <a:t>Convergence</a:t>
            </a:r>
            <a:endParaRPr lang="en-US" dirty="0"/>
          </a:p>
        </p:txBody>
      </p:sp>
    </p:spTree>
    <p:extLst>
      <p:ext uri="{BB962C8B-B14F-4D97-AF65-F5344CB8AC3E}">
        <p14:creationId xmlns:p14="http://schemas.microsoft.com/office/powerpoint/2010/main" val="2702011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6647656"/>
              </p:ext>
            </p:extLst>
          </p:nvPr>
        </p:nvGraphicFramePr>
        <p:xfrm>
          <a:off x="50419" y="1229256"/>
          <a:ext cx="9045660" cy="560478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APBS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APBS 5</a:t>
                      </a:r>
                      <a:r>
                        <a:rPr lang="en-US" sz="1800" dirty="0" smtClean="0"/>
                        <a:t>Å-ES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Amber03-ES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AMOEBA-ES-CP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AMOEBA-ES-</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2" name="Title 1"/>
          <p:cNvSpPr>
            <a:spLocks noGrp="1"/>
          </p:cNvSpPr>
          <p:nvPr>
            <p:ph type="title"/>
          </p:nvPr>
        </p:nvSpPr>
        <p:spPr>
          <a:xfrm>
            <a:off x="457200" y="190764"/>
            <a:ext cx="8229600" cy="1143000"/>
          </a:xfrm>
        </p:spPr>
        <p:txBody>
          <a:bodyPr>
            <a:normAutofit/>
          </a:bodyPr>
          <a:lstStyle/>
          <a:p>
            <a:r>
              <a:rPr lang="en-US" dirty="0" smtClean="0"/>
              <a:t>Electrostatic Models</a:t>
            </a:r>
            <a:endParaRPr lang="en-US" dirty="0"/>
          </a:p>
        </p:txBody>
      </p:sp>
      <p:sp>
        <p:nvSpPr>
          <p:cNvPr id="3" name="Slide Number Placeholder 2"/>
          <p:cNvSpPr>
            <a:spLocks noGrp="1"/>
          </p:cNvSpPr>
          <p:nvPr>
            <p:ph type="sldNum" sz="quarter" idx="12"/>
          </p:nvPr>
        </p:nvSpPr>
        <p:spPr/>
        <p:txBody>
          <a:bodyPr/>
          <a:lstStyle/>
          <a:p>
            <a:fld id="{7F874E44-51C9-3546-B4AF-72CE26DAD71A}" type="slidenum">
              <a:rPr lang="en-US" smtClean="0"/>
              <a:t>4</a:t>
            </a:fld>
            <a:endParaRPr lang="en-US"/>
          </a:p>
        </p:txBody>
      </p:sp>
      <p:pic>
        <p:nvPicPr>
          <p:cNvPr id="5" name="Picture 4" descr="frame6.pdf"/>
          <p:cNvPicPr>
            <a:picLocks noChangeAspect="1"/>
          </p:cNvPicPr>
          <p:nvPr/>
        </p:nvPicPr>
        <p:blipFill rotWithShape="1">
          <a:blip r:embed="rId3" cstate="print">
            <a:extLst>
              <a:ext uri="{28A0092B-C50C-407E-A947-70E740481C1C}">
                <a14:useLocalDpi xmlns:a14="http://schemas.microsoft.com/office/drawing/2010/main"/>
              </a:ext>
            </a:extLst>
          </a:blip>
          <a:srcRect l="25693" t="32476" r="31760" b="29553"/>
          <a:stretch/>
        </p:blipFill>
        <p:spPr>
          <a:xfrm>
            <a:off x="457199" y="3462866"/>
            <a:ext cx="2226397" cy="14902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965174995"/>
              </p:ext>
            </p:extLst>
          </p:nvPr>
        </p:nvGraphicFramePr>
        <p:xfrm>
          <a:off x="6264148" y="3697715"/>
          <a:ext cx="2571853" cy="802564"/>
        </p:xfrm>
        <a:graphic>
          <a:graphicData uri="http://schemas.openxmlformats.org/presentationml/2006/ole">
            <mc:AlternateContent xmlns:mc="http://schemas.openxmlformats.org/markup-compatibility/2006">
              <mc:Choice xmlns:v="urn:schemas-microsoft-com:vml" Requires="v">
                <p:oleObj spid="_x0000_s4204" name="Equation" r:id="rId4" imgW="1790700" imgH="558800" progId="Equation.DSMT4">
                  <p:embed/>
                </p:oleObj>
              </mc:Choice>
              <mc:Fallback>
                <p:oleObj name="Equation" r:id="rId4" imgW="1790700" imgH="558800" progId="Equation.DSMT4">
                  <p:embed/>
                  <p:pic>
                    <p:nvPicPr>
                      <p:cNvPr id="0" name=""/>
                      <p:cNvPicPr/>
                      <p:nvPr/>
                    </p:nvPicPr>
                    <p:blipFill>
                      <a:blip r:embed="rId5"/>
                      <a:stretch>
                        <a:fillRect/>
                      </a:stretch>
                    </p:blipFill>
                    <p:spPr>
                      <a:xfrm>
                        <a:off x="6264148" y="3697715"/>
                        <a:ext cx="2571853" cy="802564"/>
                      </a:xfrm>
                      <a:prstGeom prst="rect">
                        <a:avLst/>
                      </a:prstGeom>
                    </p:spPr>
                  </p:pic>
                </p:oleObj>
              </mc:Fallback>
            </mc:AlternateContent>
          </a:graphicData>
        </a:graphic>
      </p:graphicFrame>
      <p:pic>
        <p:nvPicPr>
          <p:cNvPr id="12" name="Picture 11" descr="5AA-ES.tga"/>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6200000">
            <a:off x="3700000" y="1196700"/>
            <a:ext cx="1545984" cy="2231136"/>
          </a:xfrm>
          <a:prstGeom prst="rect">
            <a:avLst/>
          </a:prstGeom>
        </p:spPr>
      </p:pic>
      <p:pic>
        <p:nvPicPr>
          <p:cNvPr id="14" name="Picture 13" descr="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6741059" y="1196699"/>
            <a:ext cx="1545984" cy="2231136"/>
          </a:xfrm>
          <a:prstGeom prst="rect">
            <a:avLst/>
          </a:prstGeom>
        </p:spPr>
      </p:pic>
      <p:grpSp>
        <p:nvGrpSpPr>
          <p:cNvPr id="18" name="Group 17"/>
          <p:cNvGrpSpPr/>
          <p:nvPr/>
        </p:nvGrpSpPr>
        <p:grpSpPr>
          <a:xfrm>
            <a:off x="3078960" y="3382660"/>
            <a:ext cx="3047203" cy="1582636"/>
            <a:chOff x="3078960" y="1513124"/>
            <a:chExt cx="3047203" cy="1582636"/>
          </a:xfrm>
        </p:grpSpPr>
        <p:pic>
          <p:nvPicPr>
            <p:cNvPr id="6" name="Picture 5"/>
            <p:cNvPicPr>
              <a:picLocks noChangeAspect="1"/>
            </p:cNvPicPr>
            <p:nvPr/>
          </p:nvPicPr>
          <p:blipFill>
            <a:blip r:embed="rId8"/>
            <a:stretch>
              <a:fillRect/>
            </a:stretch>
          </p:blipFill>
          <p:spPr>
            <a:xfrm>
              <a:off x="3078960" y="1513124"/>
              <a:ext cx="1916857" cy="1582636"/>
            </a:xfrm>
            <a:prstGeom prst="rect">
              <a:avLst/>
            </a:prstGeom>
          </p:spPr>
        </p:pic>
        <p:graphicFrame>
          <p:nvGraphicFramePr>
            <p:cNvPr id="15" name="Object 14"/>
            <p:cNvGraphicFramePr>
              <a:graphicFrameLocks noChangeAspect="1"/>
            </p:cNvGraphicFramePr>
            <p:nvPr>
              <p:extLst>
                <p:ext uri="{D42A27DB-BD31-4B8C-83A1-F6EECF244321}">
                  <p14:modId xmlns:p14="http://schemas.microsoft.com/office/powerpoint/2010/main" val="227726862"/>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4205" name="Equation" r:id="rId9" imgW="685800" imgH="203200" progId="Equation.DSMT4">
                    <p:embed/>
                  </p:oleObj>
                </mc:Choice>
                <mc:Fallback>
                  <p:oleObj name="Equation" r:id="rId9" imgW="685800" imgH="203200" progId="Equation.DSMT4">
                    <p:embed/>
                    <p:pic>
                      <p:nvPicPr>
                        <p:cNvPr id="0" name=""/>
                        <p:cNvPicPr/>
                        <p:nvPr/>
                      </p:nvPicPr>
                      <p:blipFill>
                        <a:blip r:embed="rId10"/>
                        <a:stretch>
                          <a:fillRect/>
                        </a:stretch>
                      </p:blipFill>
                      <p:spPr>
                        <a:xfrm>
                          <a:off x="4860925" y="1948402"/>
                          <a:ext cx="1265238" cy="376237"/>
                        </a:xfrm>
                        <a:prstGeom prst="rect">
                          <a:avLst/>
                        </a:prstGeom>
                      </p:spPr>
                    </p:pic>
                  </p:oleObj>
                </mc:Fallback>
              </mc:AlternateContent>
            </a:graphicData>
          </a:graphic>
        </p:graphicFrame>
      </p:grpSp>
      <p:graphicFrame>
        <p:nvGraphicFramePr>
          <p:cNvPr id="17" name="Object 16"/>
          <p:cNvGraphicFramePr>
            <a:graphicFrameLocks noChangeAspect="1"/>
          </p:cNvGraphicFramePr>
          <p:nvPr>
            <p:extLst>
              <p:ext uri="{D42A27DB-BD31-4B8C-83A1-F6EECF244321}">
                <p14:modId xmlns:p14="http://schemas.microsoft.com/office/powerpoint/2010/main" val="3975735198"/>
              </p:ext>
            </p:extLst>
          </p:nvPr>
        </p:nvGraphicFramePr>
        <p:xfrm>
          <a:off x="280380" y="1735583"/>
          <a:ext cx="2403216" cy="884202"/>
        </p:xfrm>
        <a:graphic>
          <a:graphicData uri="http://schemas.openxmlformats.org/presentationml/2006/ole">
            <mc:AlternateContent xmlns:mc="http://schemas.openxmlformats.org/markup-compatibility/2006">
              <mc:Choice xmlns:v="urn:schemas-microsoft-com:vml" Requires="v">
                <p:oleObj spid="_x0000_s4206" name="Equation" r:id="rId11" imgW="1346200" imgH="495300" progId="Equation.DSMT4">
                  <p:embed/>
                </p:oleObj>
              </mc:Choice>
              <mc:Fallback>
                <p:oleObj name="Equation" r:id="rId11" imgW="1346200" imgH="495300" progId="Equation.DSMT4">
                  <p:embed/>
                  <p:pic>
                    <p:nvPicPr>
                      <p:cNvPr id="0" name=""/>
                      <p:cNvPicPr/>
                      <p:nvPr/>
                    </p:nvPicPr>
                    <p:blipFill>
                      <a:blip r:embed="rId12"/>
                      <a:stretch>
                        <a:fillRect/>
                      </a:stretch>
                    </p:blipFill>
                    <p:spPr>
                      <a:xfrm>
                        <a:off x="280380" y="1735583"/>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1143313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Progress: Umbrella Sampling</a:t>
            </a:r>
            <a:endParaRPr lang="en-US" dirty="0"/>
          </a:p>
        </p:txBody>
      </p:sp>
      <p:sp>
        <p:nvSpPr>
          <p:cNvPr id="3" name="Content Placeholder 2"/>
          <p:cNvSpPr>
            <a:spLocks noGrp="1"/>
          </p:cNvSpPr>
          <p:nvPr>
            <p:ph idx="1"/>
          </p:nvPr>
        </p:nvSpPr>
        <p:spPr/>
        <p:txBody>
          <a:bodyPr/>
          <a:lstStyle/>
          <a:p>
            <a:r>
              <a:rPr lang="en-US" dirty="0" smtClean="0"/>
              <a:t>Work with Jeremy to establish a protocol consistent with previous work</a:t>
            </a:r>
          </a:p>
          <a:p>
            <a:r>
              <a:rPr lang="en-US" dirty="0" smtClean="0"/>
              <a:t>Determine “good” biasing force constants along dihedral space</a:t>
            </a:r>
          </a:p>
          <a:p>
            <a:r>
              <a:rPr lang="en-US" dirty="0" smtClean="0"/>
              <a:t>All CNC-containing peptides ACE-CNC-NME</a:t>
            </a:r>
          </a:p>
        </p:txBody>
      </p:sp>
    </p:spTree>
    <p:extLst>
      <p:ext uri="{BB962C8B-B14F-4D97-AF65-F5344CB8AC3E}">
        <p14:creationId xmlns:p14="http://schemas.microsoft.com/office/powerpoint/2010/main" val="1715831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following slides are new</a:t>
            </a:r>
            <a:endParaRPr lang="en-US" dirty="0"/>
          </a:p>
        </p:txBody>
      </p:sp>
      <p:sp>
        <p:nvSpPr>
          <p:cNvPr id="4" name="Content Placeholder 3"/>
          <p:cNvSpPr>
            <a:spLocks noGrp="1"/>
          </p:cNvSpPr>
          <p:nvPr>
            <p:ph idx="1"/>
          </p:nvPr>
        </p:nvSpPr>
        <p:spPr>
          <a:xfrm>
            <a:off x="457200" y="1600200"/>
            <a:ext cx="8229600" cy="5119099"/>
          </a:xfrm>
        </p:spPr>
        <p:txBody>
          <a:bodyPr>
            <a:normAutofit fontScale="62500" lnSpcReduction="20000"/>
          </a:bodyPr>
          <a:lstStyle/>
          <a:p>
            <a:r>
              <a:rPr lang="en-US" dirty="0" smtClean="0"/>
              <a:t>Dr. </a:t>
            </a:r>
            <a:r>
              <a:rPr lang="en-US" dirty="0" err="1" smtClean="0"/>
              <a:t>Ren</a:t>
            </a:r>
            <a:r>
              <a:rPr lang="en-US" dirty="0" smtClean="0"/>
              <a:t> suggested I take the </a:t>
            </a:r>
            <a:r>
              <a:rPr lang="en-US" dirty="0" err="1" smtClean="0"/>
              <a:t>multipoles</a:t>
            </a:r>
            <a:r>
              <a:rPr lang="en-US" dirty="0" smtClean="0"/>
              <a:t> on SCN from one of the parameterizations and fix the SCN </a:t>
            </a:r>
            <a:r>
              <a:rPr lang="en-US" dirty="0" err="1" smtClean="0"/>
              <a:t>multipoles</a:t>
            </a:r>
            <a:r>
              <a:rPr lang="en-US" dirty="0" smtClean="0"/>
              <a:t> on the other molecules and re-optimize.  In this way, </a:t>
            </a:r>
            <a:r>
              <a:rPr lang="en-US" dirty="0" err="1" smtClean="0"/>
              <a:t>MeSCN</a:t>
            </a:r>
            <a:r>
              <a:rPr lang="en-US" dirty="0" smtClean="0"/>
              <a:t>, </a:t>
            </a:r>
            <a:r>
              <a:rPr lang="en-US" dirty="0" err="1" smtClean="0"/>
              <a:t>EtSCN</a:t>
            </a:r>
            <a:r>
              <a:rPr lang="en-US" dirty="0" smtClean="0"/>
              <a:t>, </a:t>
            </a:r>
            <a:r>
              <a:rPr lang="en-US" dirty="0" err="1" smtClean="0"/>
              <a:t>HxSCN</a:t>
            </a:r>
            <a:r>
              <a:rPr lang="en-US" dirty="0" smtClean="0"/>
              <a:t>, and CNC all have the same SCN multipole parameters, and the only thing different is what they are bound to.  Here are the results thus far.</a:t>
            </a:r>
          </a:p>
          <a:p>
            <a:r>
              <a:rPr lang="en-US" dirty="0" smtClean="0"/>
              <a:t>There is another bit of information added.  I previously have removed the SCN contribution to the field from the total field.  This results in the field being reported only being the part due to the probe environment, and not the probe itself.  One of the things we observed was that the SCN field was not constant, hence the re-parameterization previously mentioned. </a:t>
            </a:r>
            <a:r>
              <a:rPr lang="en-US" dirty="0"/>
              <a:t> </a:t>
            </a:r>
            <a:r>
              <a:rPr lang="en-US" dirty="0" smtClean="0"/>
              <a:t>When I looked at the sort of plot on slide 27, the monopole and </a:t>
            </a:r>
            <a:r>
              <a:rPr lang="en-US" dirty="0" err="1" smtClean="0"/>
              <a:t>quadrupole</a:t>
            </a:r>
            <a:r>
              <a:rPr lang="en-US" dirty="0" smtClean="0"/>
              <a:t> contributions were </a:t>
            </a:r>
            <a:r>
              <a:rPr lang="en-US" i="1" dirty="0" smtClean="0"/>
              <a:t>very</a:t>
            </a:r>
            <a:r>
              <a:rPr lang="en-US" dirty="0" smtClean="0"/>
              <a:t> similar.  While the dipole contributions were significantly closer to each other than previously, they were less so than the other monopoles and </a:t>
            </a:r>
            <a:r>
              <a:rPr lang="en-US" dirty="0" err="1" smtClean="0"/>
              <a:t>quadrupole</a:t>
            </a:r>
            <a:r>
              <a:rPr lang="en-US" dirty="0" err="1"/>
              <a:t>s</a:t>
            </a:r>
            <a:r>
              <a:rPr lang="en-US" dirty="0" smtClean="0"/>
              <a:t>.  The reason for that is the dipole has 2 contributions, the permanent and the induced.  The permanent dipole contribution to field is approximately equal for all molecules (slide 42).  So now, in addition to showing the (total – SCN) field, I’m also showing the (total - SCN permanent only), where the SCN induced dipole field contribution is included.</a:t>
            </a:r>
          </a:p>
          <a:p>
            <a:r>
              <a:rPr lang="en-US" dirty="0" smtClean="0"/>
              <a:t>3 ns </a:t>
            </a:r>
            <a:r>
              <a:rPr lang="en-US" dirty="0" err="1" smtClean="0"/>
              <a:t>MeSCN</a:t>
            </a:r>
            <a:r>
              <a:rPr lang="en-US" dirty="0" smtClean="0"/>
              <a:t>, </a:t>
            </a:r>
            <a:r>
              <a:rPr lang="en-US" dirty="0" err="1" smtClean="0"/>
              <a:t>EtSCN</a:t>
            </a:r>
            <a:r>
              <a:rPr lang="en-US" dirty="0" smtClean="0"/>
              <a:t>, </a:t>
            </a:r>
            <a:r>
              <a:rPr lang="en-US" dirty="0" err="1" smtClean="0"/>
              <a:t>HxSCN</a:t>
            </a:r>
            <a:r>
              <a:rPr lang="en-US" dirty="0" smtClean="0"/>
              <a:t> (2 </a:t>
            </a:r>
            <a:r>
              <a:rPr lang="en-US" dirty="0" err="1" smtClean="0"/>
              <a:t>fs</a:t>
            </a:r>
            <a:r>
              <a:rPr lang="en-US" dirty="0" smtClean="0"/>
              <a:t> </a:t>
            </a:r>
            <a:r>
              <a:rPr lang="en-US" dirty="0" err="1" smtClean="0"/>
              <a:t>timestep</a:t>
            </a:r>
            <a:r>
              <a:rPr lang="en-US" dirty="0" smtClean="0"/>
              <a:t>), 4 ns ACE-CNC-NME</a:t>
            </a:r>
          </a:p>
        </p:txBody>
      </p:sp>
    </p:spTree>
    <p:extLst>
      <p:ext uri="{BB962C8B-B14F-4D97-AF65-F5344CB8AC3E}">
        <p14:creationId xmlns:p14="http://schemas.microsoft.com/office/powerpoint/2010/main" val="3378877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3795" y="1252933"/>
            <a:ext cx="7315200" cy="5486400"/>
          </a:xfrm>
          <a:prstGeom prst="rect">
            <a:avLst/>
          </a:prstGeom>
        </p:spPr>
      </p:pic>
      <p:sp>
        <p:nvSpPr>
          <p:cNvPr id="2" name="Title 1"/>
          <p:cNvSpPr>
            <a:spLocks noGrp="1"/>
          </p:cNvSpPr>
          <p:nvPr>
            <p:ph type="title"/>
          </p:nvPr>
        </p:nvSpPr>
        <p:spPr/>
        <p:txBody>
          <a:bodyPr>
            <a:normAutofit fontScale="90000"/>
          </a:bodyPr>
          <a:lstStyle/>
          <a:p>
            <a:r>
              <a:rPr lang="en-US" dirty="0" smtClean="0"/>
              <a:t>SCN field contribution is </a:t>
            </a:r>
            <a:r>
              <a:rPr lang="en-US" dirty="0" smtClean="0"/>
              <a:t>now relatively constant</a:t>
            </a:r>
            <a:endParaRPr lang="en-US" dirty="0"/>
          </a:p>
        </p:txBody>
      </p:sp>
      <p:sp>
        <p:nvSpPr>
          <p:cNvPr id="4" name="TextBox 3"/>
          <p:cNvSpPr txBox="1"/>
          <p:nvPr/>
        </p:nvSpPr>
        <p:spPr>
          <a:xfrm rot="16200000">
            <a:off x="-588706" y="3735769"/>
            <a:ext cx="2835670" cy="369332"/>
          </a:xfrm>
          <a:prstGeom prst="rect">
            <a:avLst/>
          </a:prstGeom>
          <a:noFill/>
        </p:spPr>
        <p:txBody>
          <a:bodyPr wrap="none" rtlCol="0">
            <a:spAutoFit/>
          </a:bodyPr>
          <a:lstStyle/>
          <a:p>
            <a:r>
              <a:rPr lang="en-US" dirty="0" smtClean="0"/>
              <a:t>Average SCN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6" name="TextBox 5"/>
          <p:cNvSpPr txBox="1"/>
          <p:nvPr/>
        </p:nvSpPr>
        <p:spPr>
          <a:xfrm>
            <a:off x="3193389" y="3328558"/>
            <a:ext cx="1430242" cy="646331"/>
          </a:xfrm>
          <a:prstGeom prst="rect">
            <a:avLst/>
          </a:prstGeom>
          <a:noFill/>
        </p:spPr>
        <p:txBody>
          <a:bodyPr wrap="square" rtlCol="0">
            <a:spAutoFit/>
          </a:bodyPr>
          <a:lstStyle/>
          <a:p>
            <a:r>
              <a:rPr lang="en-US" dirty="0" smtClean="0">
                <a:solidFill>
                  <a:srgbClr val="FF0000"/>
                </a:solidFill>
              </a:rPr>
              <a:t>PERMANENT DIPOLE ONLY</a:t>
            </a:r>
            <a:endParaRPr lang="en-US" dirty="0">
              <a:solidFill>
                <a:srgbClr val="FF0000"/>
              </a:solidFill>
            </a:endParaRPr>
          </a:p>
        </p:txBody>
      </p:sp>
    </p:spTree>
    <p:extLst>
      <p:ext uri="{BB962C8B-B14F-4D97-AF65-F5344CB8AC3E}">
        <p14:creationId xmlns:p14="http://schemas.microsoft.com/office/powerpoint/2010/main" val="3214805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685800"/>
            <a:ext cx="7315200" cy="5486400"/>
          </a:xfrm>
          <a:prstGeom prst="rect">
            <a:avLst/>
          </a:prstGeom>
        </p:spPr>
      </p:pic>
      <p:sp>
        <p:nvSpPr>
          <p:cNvPr id="2" name="Title 1"/>
          <p:cNvSpPr>
            <a:spLocks noGrp="1"/>
          </p:cNvSpPr>
          <p:nvPr>
            <p:ph type="title"/>
          </p:nvPr>
        </p:nvSpPr>
        <p:spPr>
          <a:xfrm>
            <a:off x="457200" y="65045"/>
            <a:ext cx="8229600" cy="1143000"/>
          </a:xfrm>
        </p:spPr>
        <p:txBody>
          <a:bodyPr/>
          <a:lstStyle/>
          <a:p>
            <a:r>
              <a:rPr lang="en-US" dirty="0" smtClean="0"/>
              <a:t>Calculated </a:t>
            </a:r>
            <a:r>
              <a:rPr lang="en-US" dirty="0" smtClean="0"/>
              <a:t>fields</a:t>
            </a:r>
            <a:endParaRPr lang="en-US" dirty="0"/>
          </a:p>
        </p:txBody>
      </p:sp>
      <p:sp>
        <p:nvSpPr>
          <p:cNvPr id="5" name="5-Point Star 4"/>
          <p:cNvSpPr/>
          <p:nvPr/>
        </p:nvSpPr>
        <p:spPr>
          <a:xfrm>
            <a:off x="7351351" y="1980648"/>
            <a:ext cx="228600" cy="228600"/>
          </a:xfrm>
          <a:prstGeom prst="star5">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6" name="TextBox 5"/>
          <p:cNvSpPr txBox="1"/>
          <p:nvPr/>
        </p:nvSpPr>
        <p:spPr>
          <a:xfrm>
            <a:off x="7664174" y="1633283"/>
            <a:ext cx="1479826" cy="923330"/>
          </a:xfrm>
          <a:prstGeom prst="rect">
            <a:avLst/>
          </a:prstGeom>
          <a:noFill/>
        </p:spPr>
        <p:txBody>
          <a:bodyPr wrap="square" rtlCol="0">
            <a:spAutoFit/>
          </a:bodyPr>
          <a:lstStyle/>
          <a:p>
            <a:r>
              <a:rPr lang="en-US" dirty="0" smtClean="0"/>
              <a:t>No Experimental Frequency</a:t>
            </a:r>
            <a:endParaRPr lang="en-US" dirty="0"/>
          </a:p>
        </p:txBody>
      </p:sp>
      <p:sp>
        <p:nvSpPr>
          <p:cNvPr id="7" name="TextBox 6"/>
          <p:cNvSpPr txBox="1"/>
          <p:nvPr/>
        </p:nvSpPr>
        <p:spPr>
          <a:xfrm>
            <a:off x="3025914" y="6375160"/>
            <a:ext cx="1766116" cy="369332"/>
          </a:xfrm>
          <a:prstGeom prst="rect">
            <a:avLst/>
          </a:prstGeom>
          <a:noFill/>
        </p:spPr>
        <p:txBody>
          <a:bodyPr wrap="none" rtlCol="0">
            <a:spAutoFit/>
          </a:bodyPr>
          <a:lstStyle/>
          <a:p>
            <a:r>
              <a:rPr lang="en-US" dirty="0" smtClean="0"/>
              <a:t>Frequency (cm</a:t>
            </a:r>
            <a:r>
              <a:rPr lang="en-US" baseline="30000" dirty="0" smtClean="0"/>
              <a:t>-1</a:t>
            </a:r>
            <a:r>
              <a:rPr lang="en-US" dirty="0" smtClean="0"/>
              <a:t>)</a:t>
            </a:r>
            <a:endParaRPr lang="en-US" dirty="0"/>
          </a:p>
        </p:txBody>
      </p:sp>
      <p:sp>
        <p:nvSpPr>
          <p:cNvPr id="8" name="TextBox 7"/>
          <p:cNvSpPr txBox="1"/>
          <p:nvPr/>
        </p:nvSpPr>
        <p:spPr>
          <a:xfrm rot="16200000">
            <a:off x="-891343" y="3735769"/>
            <a:ext cx="2495620" cy="369332"/>
          </a:xfrm>
          <a:prstGeom prst="rect">
            <a:avLst/>
          </a:prstGeom>
          <a:noFill/>
        </p:spPr>
        <p:txBody>
          <a:bodyPr wrap="none" rtlCol="0">
            <a:spAutoFit/>
          </a:bodyPr>
          <a:lstStyle/>
          <a:p>
            <a:r>
              <a:rPr lang="en-US" dirty="0" smtClean="0"/>
              <a:t>Average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9" name="TextBox 8"/>
          <p:cNvSpPr txBox="1"/>
          <p:nvPr/>
        </p:nvSpPr>
        <p:spPr>
          <a:xfrm>
            <a:off x="4697608" y="4500081"/>
            <a:ext cx="4340047" cy="2031325"/>
          </a:xfrm>
          <a:prstGeom prst="rect">
            <a:avLst/>
          </a:prstGeom>
          <a:noFill/>
        </p:spPr>
        <p:txBody>
          <a:bodyPr wrap="square" rtlCol="0">
            <a:spAutoFit/>
          </a:bodyPr>
          <a:lstStyle/>
          <a:p>
            <a:r>
              <a:rPr lang="en-US" dirty="0" smtClean="0"/>
              <a:t>Interestingly, if we remove the SCN contribution to the field, the slope is negative.  If we allow the probe to polarize (</a:t>
            </a:r>
            <a:r>
              <a:rPr lang="en-US" dirty="0" err="1" smtClean="0"/>
              <a:t>ie</a:t>
            </a:r>
            <a:r>
              <a:rPr lang="en-US" dirty="0" smtClean="0"/>
              <a:t>: include the induce dipole SCN part of the field), then we recover the expected positive slope.  A possible reason why the Amber03 calculations show the wrong slope?</a:t>
            </a:r>
            <a:endParaRPr lang="en-US" dirty="0"/>
          </a:p>
        </p:txBody>
      </p:sp>
    </p:spTree>
    <p:extLst>
      <p:ext uri="{BB962C8B-B14F-4D97-AF65-F5344CB8AC3E}">
        <p14:creationId xmlns:p14="http://schemas.microsoft.com/office/powerpoint/2010/main" val="391185364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21200" y="772103"/>
            <a:ext cx="7315200" cy="5486400"/>
            <a:chOff x="421200" y="772103"/>
            <a:chExt cx="7315200" cy="5486400"/>
          </a:xfrm>
        </p:grpSpPr>
        <p:pic>
          <p:nvPicPr>
            <p:cNvPr id="6" name="Picture 5"/>
            <p:cNvPicPr>
              <a:picLocks noChangeAspect="1"/>
            </p:cNvPicPr>
            <p:nvPr/>
          </p:nvPicPr>
          <p:blipFill>
            <a:blip r:embed="rId2"/>
            <a:stretch>
              <a:fillRect/>
            </a:stretch>
          </p:blipFill>
          <p:spPr>
            <a:xfrm>
              <a:off x="421200" y="772103"/>
              <a:ext cx="7315200" cy="5486400"/>
            </a:xfrm>
            <a:prstGeom prst="rect">
              <a:avLst/>
            </a:prstGeom>
          </p:spPr>
        </p:pic>
        <p:sp>
          <p:nvSpPr>
            <p:cNvPr id="12" name="Rectangle 11"/>
            <p:cNvSpPr/>
            <p:nvPr/>
          </p:nvSpPr>
          <p:spPr>
            <a:xfrm>
              <a:off x="2804830" y="3868314"/>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804830" y="2331079"/>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874921" y="2331079"/>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942906" y="3868314"/>
              <a:ext cx="521733"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804830" y="5409438"/>
              <a:ext cx="997041"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Standard deviations</a:t>
            </a:r>
            <a:endParaRPr lang="en-US" dirty="0"/>
          </a:p>
        </p:txBody>
      </p:sp>
      <p:sp>
        <p:nvSpPr>
          <p:cNvPr id="7" name="TextBox 6"/>
          <p:cNvSpPr txBox="1"/>
          <p:nvPr/>
        </p:nvSpPr>
        <p:spPr>
          <a:xfrm>
            <a:off x="3025914" y="6375160"/>
            <a:ext cx="1436549" cy="369332"/>
          </a:xfrm>
          <a:prstGeom prst="rect">
            <a:avLst/>
          </a:prstGeom>
          <a:noFill/>
        </p:spPr>
        <p:txBody>
          <a:bodyPr wrap="none" rtlCol="0">
            <a:spAutoFit/>
          </a:bodyPr>
          <a:lstStyle/>
          <a:p>
            <a:r>
              <a:rPr lang="en-US" dirty="0" smtClean="0"/>
              <a:t>FWHM (cm</a:t>
            </a:r>
            <a:r>
              <a:rPr lang="en-US" baseline="30000" dirty="0" smtClean="0"/>
              <a:t>-1</a:t>
            </a:r>
            <a:r>
              <a:rPr lang="en-US" dirty="0" smtClean="0"/>
              <a:t>)</a:t>
            </a:r>
            <a:endParaRPr lang="en-US" dirty="0"/>
          </a:p>
        </p:txBody>
      </p:sp>
      <p:sp>
        <p:nvSpPr>
          <p:cNvPr id="8" name="TextBox 7"/>
          <p:cNvSpPr txBox="1"/>
          <p:nvPr/>
        </p:nvSpPr>
        <p:spPr>
          <a:xfrm rot="16200000">
            <a:off x="-1406374" y="3735769"/>
            <a:ext cx="3525687" cy="369332"/>
          </a:xfrm>
          <a:prstGeom prst="rect">
            <a:avLst/>
          </a:prstGeom>
          <a:noFill/>
        </p:spPr>
        <p:txBody>
          <a:bodyPr wrap="none" rtlCol="0">
            <a:spAutoFit/>
          </a:bodyPr>
          <a:lstStyle/>
          <a:p>
            <a:r>
              <a:rPr lang="en-US" dirty="0" smtClean="0"/>
              <a:t>Field Standard Deviation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9" name="5-Point Star 8"/>
          <p:cNvSpPr/>
          <p:nvPr/>
        </p:nvSpPr>
        <p:spPr>
          <a:xfrm>
            <a:off x="7351351" y="1980648"/>
            <a:ext cx="228600" cy="228600"/>
          </a:xfrm>
          <a:prstGeom prst="star5">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10" name="TextBox 9"/>
          <p:cNvSpPr txBox="1"/>
          <p:nvPr/>
        </p:nvSpPr>
        <p:spPr>
          <a:xfrm>
            <a:off x="7664174" y="1633283"/>
            <a:ext cx="1479826" cy="923330"/>
          </a:xfrm>
          <a:prstGeom prst="rect">
            <a:avLst/>
          </a:prstGeom>
          <a:noFill/>
        </p:spPr>
        <p:txBody>
          <a:bodyPr wrap="square" rtlCol="0">
            <a:spAutoFit/>
          </a:bodyPr>
          <a:lstStyle/>
          <a:p>
            <a:r>
              <a:rPr lang="en-US" dirty="0" smtClean="0"/>
              <a:t>No Experimental Frequency</a:t>
            </a:r>
            <a:endParaRPr lang="en-US" dirty="0"/>
          </a:p>
        </p:txBody>
      </p:sp>
      <p:sp>
        <p:nvSpPr>
          <p:cNvPr id="16" name="Rectangle 15"/>
          <p:cNvSpPr/>
          <p:nvPr/>
        </p:nvSpPr>
        <p:spPr>
          <a:xfrm>
            <a:off x="3214752" y="6030926"/>
            <a:ext cx="425399" cy="2255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044136" y="4352133"/>
            <a:ext cx="4204142" cy="1754327"/>
          </a:xfrm>
          <a:prstGeom prst="rect">
            <a:avLst/>
          </a:prstGeom>
          <a:noFill/>
        </p:spPr>
        <p:txBody>
          <a:bodyPr wrap="square" rtlCol="0">
            <a:spAutoFit/>
          </a:bodyPr>
          <a:lstStyle/>
          <a:p>
            <a:r>
              <a:rPr lang="en-US" dirty="0" smtClean="0"/>
              <a:t>In the new simulations, I saved snapshots more frequently.  Maybe I just wasn’t doing a good enough job including the water ensembles (incidentally, the fixed data points </a:t>
            </a:r>
            <a:r>
              <a:rPr lang="en-US" i="1" dirty="0" smtClean="0"/>
              <a:t>also</a:t>
            </a:r>
            <a:r>
              <a:rPr lang="en-US" dirty="0" smtClean="0"/>
              <a:t> had more snapshots per </a:t>
            </a:r>
            <a:r>
              <a:rPr lang="en-US" dirty="0" err="1" smtClean="0"/>
              <a:t>ps</a:t>
            </a:r>
            <a:r>
              <a:rPr lang="en-US" dirty="0" smtClean="0"/>
              <a:t>, but I </a:t>
            </a:r>
            <a:r>
              <a:rPr lang="en-US" dirty="0" err="1" smtClean="0"/>
              <a:t>didn</a:t>
            </a:r>
            <a:r>
              <a:rPr lang="fr-FR" dirty="0" smtClean="0"/>
              <a:t>’</a:t>
            </a:r>
            <a:r>
              <a:rPr lang="en-US" dirty="0" smtClean="0"/>
              <a:t>t think about that initially</a:t>
            </a:r>
            <a:endParaRPr lang="en-US" dirty="0"/>
          </a:p>
        </p:txBody>
      </p:sp>
    </p:spTree>
    <p:extLst>
      <p:ext uri="{BB962C8B-B14F-4D97-AF65-F5344CB8AC3E}">
        <p14:creationId xmlns:p14="http://schemas.microsoft.com/office/powerpoint/2010/main" val="188251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14400" y="1371600"/>
            <a:ext cx="7315200" cy="5486400"/>
          </a:xfrm>
          <a:prstGeom prst="rect">
            <a:avLst/>
          </a:prstGeom>
        </p:spPr>
      </p:pic>
      <p:sp>
        <p:nvSpPr>
          <p:cNvPr id="2" name="Title 1"/>
          <p:cNvSpPr>
            <a:spLocks noGrp="1"/>
          </p:cNvSpPr>
          <p:nvPr>
            <p:ph type="title"/>
          </p:nvPr>
        </p:nvSpPr>
        <p:spPr/>
        <p:txBody>
          <a:bodyPr>
            <a:noAutofit/>
          </a:bodyPr>
          <a:lstStyle/>
          <a:p>
            <a:r>
              <a:rPr lang="en-US" sz="3200" dirty="0" smtClean="0"/>
              <a:t>Removing the permanent part of the SCN field is approximately removing a constant from the total field</a:t>
            </a:r>
            <a:endParaRPr lang="en-US" sz="3200" dirty="0"/>
          </a:p>
        </p:txBody>
      </p:sp>
      <p:sp>
        <p:nvSpPr>
          <p:cNvPr id="4" name="TextBox 3"/>
          <p:cNvSpPr txBox="1"/>
          <p:nvPr/>
        </p:nvSpPr>
        <p:spPr>
          <a:xfrm rot="16200000">
            <a:off x="-695466" y="3735770"/>
            <a:ext cx="2932601" cy="369332"/>
          </a:xfrm>
          <a:prstGeom prst="rect">
            <a:avLst/>
          </a:prstGeom>
          <a:noFill/>
        </p:spPr>
        <p:txBody>
          <a:bodyPr wrap="none" rtlCol="0">
            <a:spAutoFit/>
          </a:bodyPr>
          <a:lstStyle/>
          <a:p>
            <a:r>
              <a:rPr lang="en-US" dirty="0" smtClean="0"/>
              <a:t>Average Total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5" name="TextBox 4"/>
          <p:cNvSpPr txBox="1"/>
          <p:nvPr/>
        </p:nvSpPr>
        <p:spPr>
          <a:xfrm>
            <a:off x="2680612" y="6488668"/>
            <a:ext cx="4030408" cy="369332"/>
          </a:xfrm>
          <a:prstGeom prst="rect">
            <a:avLst/>
          </a:prstGeom>
          <a:noFill/>
        </p:spPr>
        <p:txBody>
          <a:bodyPr wrap="none" rtlCol="0">
            <a:spAutoFit/>
          </a:bodyPr>
          <a:lstStyle/>
          <a:p>
            <a:r>
              <a:rPr lang="en-US" dirty="0" smtClean="0"/>
              <a:t>Average Total Field – SCN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6" name="TextBox 5"/>
          <p:cNvSpPr txBox="1"/>
          <p:nvPr/>
        </p:nvSpPr>
        <p:spPr>
          <a:xfrm>
            <a:off x="1571116" y="1417638"/>
            <a:ext cx="2717511" cy="369332"/>
          </a:xfrm>
          <a:prstGeom prst="rect">
            <a:avLst/>
          </a:prstGeom>
          <a:noFill/>
        </p:spPr>
        <p:txBody>
          <a:bodyPr wrap="none" rtlCol="0">
            <a:spAutoFit/>
          </a:bodyPr>
          <a:lstStyle/>
          <a:p>
            <a:r>
              <a:rPr lang="en-US" dirty="0" smtClean="0"/>
              <a:t>AMOEBA –Small molecules</a:t>
            </a:r>
            <a:endParaRPr lang="en-US" dirty="0"/>
          </a:p>
        </p:txBody>
      </p:sp>
      <p:sp>
        <p:nvSpPr>
          <p:cNvPr id="7" name="TextBox 6"/>
          <p:cNvSpPr txBox="1"/>
          <p:nvPr/>
        </p:nvSpPr>
        <p:spPr>
          <a:xfrm>
            <a:off x="5115774" y="1417638"/>
            <a:ext cx="1916135" cy="369332"/>
          </a:xfrm>
          <a:prstGeom prst="rect">
            <a:avLst/>
          </a:prstGeom>
          <a:noFill/>
        </p:spPr>
        <p:txBody>
          <a:bodyPr wrap="none" rtlCol="0">
            <a:spAutoFit/>
          </a:bodyPr>
          <a:lstStyle/>
          <a:p>
            <a:r>
              <a:rPr lang="en-US" dirty="0" smtClean="0"/>
              <a:t>Amber03 - Protein</a:t>
            </a:r>
            <a:endParaRPr lang="en-US" dirty="0"/>
          </a:p>
        </p:txBody>
      </p:sp>
    </p:spTree>
    <p:extLst>
      <p:ext uri="{BB962C8B-B14F-4D97-AF65-F5344CB8AC3E}">
        <p14:creationId xmlns:p14="http://schemas.microsoft.com/office/powerpoint/2010/main" val="1158243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43147" y="1257361"/>
            <a:ext cx="7315200" cy="5486400"/>
          </a:xfrm>
          <a:prstGeom prst="rect">
            <a:avLst/>
          </a:prstGeom>
        </p:spPr>
      </p:pic>
      <p:sp>
        <p:nvSpPr>
          <p:cNvPr id="2" name="Title 1"/>
          <p:cNvSpPr>
            <a:spLocks noGrp="1"/>
          </p:cNvSpPr>
          <p:nvPr>
            <p:ph type="title"/>
          </p:nvPr>
        </p:nvSpPr>
        <p:spPr/>
        <p:txBody>
          <a:bodyPr>
            <a:normAutofit fontScale="90000"/>
          </a:bodyPr>
          <a:lstStyle/>
          <a:p>
            <a:r>
              <a:rPr lang="en-US" dirty="0" smtClean="0"/>
              <a:t>SCN field contribution is not constant</a:t>
            </a:r>
            <a:endParaRPr lang="en-US" dirty="0"/>
          </a:p>
        </p:txBody>
      </p:sp>
      <p:sp>
        <p:nvSpPr>
          <p:cNvPr id="4" name="TextBox 3"/>
          <p:cNvSpPr txBox="1"/>
          <p:nvPr/>
        </p:nvSpPr>
        <p:spPr>
          <a:xfrm>
            <a:off x="7220499" y="3333999"/>
            <a:ext cx="1923501" cy="923330"/>
          </a:xfrm>
          <a:prstGeom prst="rect">
            <a:avLst/>
          </a:prstGeom>
          <a:noFill/>
        </p:spPr>
        <p:txBody>
          <a:bodyPr wrap="square" rtlCol="0">
            <a:spAutoFit/>
          </a:bodyPr>
          <a:lstStyle/>
          <a:p>
            <a:r>
              <a:rPr lang="en-US" dirty="0" smtClean="0"/>
              <a:t>Average Total Field – SCN 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5" name="TextBox 4"/>
          <p:cNvSpPr txBox="1"/>
          <p:nvPr/>
        </p:nvSpPr>
        <p:spPr>
          <a:xfrm rot="16200000">
            <a:off x="-1831513" y="3986418"/>
            <a:ext cx="4972109" cy="369332"/>
          </a:xfrm>
          <a:prstGeom prst="rect">
            <a:avLst/>
          </a:prstGeom>
          <a:noFill/>
        </p:spPr>
        <p:txBody>
          <a:bodyPr wrap="none" rtlCol="0">
            <a:spAutoFit/>
          </a:bodyPr>
          <a:lstStyle/>
          <a:p>
            <a:r>
              <a:rPr lang="en-US" dirty="0" smtClean="0"/>
              <a:t>Average Total Field from induced dipoles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9" name="TextBox 8"/>
          <p:cNvSpPr txBox="1"/>
          <p:nvPr/>
        </p:nvSpPr>
        <p:spPr>
          <a:xfrm rot="16200000">
            <a:off x="-2093110" y="3605983"/>
            <a:ext cx="2932601" cy="369332"/>
          </a:xfrm>
          <a:prstGeom prst="rect">
            <a:avLst/>
          </a:prstGeom>
          <a:noFill/>
        </p:spPr>
        <p:txBody>
          <a:bodyPr wrap="none" rtlCol="0">
            <a:spAutoFit/>
          </a:bodyPr>
          <a:lstStyle/>
          <a:p>
            <a:r>
              <a:rPr lang="en-US" dirty="0" smtClean="0"/>
              <a:t>Average </a:t>
            </a:r>
            <a:r>
              <a:rPr lang="en-US" dirty="0" err="1" smtClean="0"/>
              <a:t>Toal</a:t>
            </a:r>
            <a:r>
              <a:rPr lang="en-US" dirty="0" smtClean="0"/>
              <a:t> </a:t>
            </a:r>
            <a:r>
              <a:rPr lang="en-US" dirty="0" smtClean="0"/>
              <a:t>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11" name="TextBox 10"/>
          <p:cNvSpPr txBox="1"/>
          <p:nvPr/>
        </p:nvSpPr>
        <p:spPr>
          <a:xfrm>
            <a:off x="7220499" y="1830400"/>
            <a:ext cx="1923501" cy="646331"/>
          </a:xfrm>
          <a:prstGeom prst="rect">
            <a:avLst/>
          </a:prstGeom>
          <a:noFill/>
        </p:spPr>
        <p:txBody>
          <a:bodyPr wrap="square" rtlCol="0">
            <a:spAutoFit/>
          </a:bodyPr>
          <a:lstStyle/>
          <a:p>
            <a:r>
              <a:rPr lang="en-US" dirty="0" smtClean="0"/>
              <a:t>Average Total Field </a:t>
            </a:r>
            <a:r>
              <a:rPr lang="en-US" dirty="0" smtClean="0"/>
              <a:t>(</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12" name="TextBox 11"/>
          <p:cNvSpPr txBox="1"/>
          <p:nvPr/>
        </p:nvSpPr>
        <p:spPr>
          <a:xfrm>
            <a:off x="7220499" y="4887959"/>
            <a:ext cx="1923501" cy="1200329"/>
          </a:xfrm>
          <a:prstGeom prst="rect">
            <a:avLst/>
          </a:prstGeom>
          <a:noFill/>
        </p:spPr>
        <p:txBody>
          <a:bodyPr wrap="square" rtlCol="0">
            <a:spAutoFit/>
          </a:bodyPr>
          <a:lstStyle/>
          <a:p>
            <a:r>
              <a:rPr lang="en-US" dirty="0" smtClean="0"/>
              <a:t>Average Total Field – SCN </a:t>
            </a:r>
            <a:r>
              <a:rPr lang="en-US" dirty="0" smtClean="0"/>
              <a:t>Field Perm Only </a:t>
            </a:r>
            <a:r>
              <a:rPr lang="en-US" dirty="0" smtClean="0"/>
              <a:t>(</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
        <p:nvSpPr>
          <p:cNvPr id="13" name="TextBox 12"/>
          <p:cNvSpPr txBox="1"/>
          <p:nvPr/>
        </p:nvSpPr>
        <p:spPr>
          <a:xfrm>
            <a:off x="2884895" y="6374429"/>
            <a:ext cx="2725110" cy="369332"/>
          </a:xfrm>
          <a:prstGeom prst="rect">
            <a:avLst/>
          </a:prstGeom>
          <a:noFill/>
        </p:spPr>
        <p:txBody>
          <a:bodyPr wrap="square" rtlCol="0">
            <a:spAutoFit/>
          </a:bodyPr>
          <a:lstStyle/>
          <a:p>
            <a:pPr algn="ctr"/>
            <a:r>
              <a:rPr lang="en-US" dirty="0" smtClean="0"/>
              <a:t>Field (</a:t>
            </a:r>
            <a:r>
              <a:rPr lang="en-US" dirty="0" err="1" smtClean="0"/>
              <a:t>k</a:t>
            </a:r>
            <a:r>
              <a:rPr lang="en-US" baseline="-25000" dirty="0" err="1" smtClean="0"/>
              <a:t>b</a:t>
            </a:r>
            <a:r>
              <a:rPr lang="en-US" dirty="0" err="1" smtClean="0"/>
              <a:t>T</a:t>
            </a:r>
            <a:r>
              <a:rPr lang="en-US" dirty="0" smtClean="0"/>
              <a:t>/eÅ</a:t>
            </a:r>
            <a:r>
              <a:rPr lang="en-US" baseline="30000" dirty="0" smtClean="0"/>
              <a:t>-1</a:t>
            </a:r>
            <a:r>
              <a:rPr lang="en-US" dirty="0" smtClean="0"/>
              <a:t>)</a:t>
            </a:r>
            <a:endParaRPr lang="en-US" dirty="0"/>
          </a:p>
        </p:txBody>
      </p:sp>
    </p:spTree>
    <p:extLst>
      <p:ext uri="{BB962C8B-B14F-4D97-AF65-F5344CB8AC3E}">
        <p14:creationId xmlns:p14="http://schemas.microsoft.com/office/powerpoint/2010/main" val="23729601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835803" y="1383424"/>
            <a:ext cx="7315200" cy="5393937"/>
            <a:chOff x="0" y="132261"/>
            <a:chExt cx="9144000" cy="6742422"/>
          </a:xfrm>
        </p:grpSpPr>
        <p:grpSp>
          <p:nvGrpSpPr>
            <p:cNvPr id="2" name="Group 1"/>
            <p:cNvGrpSpPr/>
            <p:nvPr/>
          </p:nvGrpSpPr>
          <p:grpSpPr>
            <a:xfrm>
              <a:off x="0" y="132261"/>
              <a:ext cx="9144000" cy="6742422"/>
              <a:chOff x="0" y="132261"/>
              <a:chExt cx="9144000" cy="6742422"/>
            </a:xfrm>
          </p:grpSpPr>
          <p:pic>
            <p:nvPicPr>
              <p:cNvPr id="3" name="Picture 2"/>
              <p:cNvPicPr>
                <a:picLocks noChangeAspect="1"/>
              </p:cNvPicPr>
              <p:nvPr/>
            </p:nvPicPr>
            <p:blipFill>
              <a:blip r:embed="rId2"/>
              <a:stretch>
                <a:fillRect/>
              </a:stretch>
            </p:blipFill>
            <p:spPr>
              <a:xfrm>
                <a:off x="0" y="489612"/>
                <a:ext cx="2926080" cy="2926080"/>
              </a:xfrm>
              <a:prstGeom prst="rect">
                <a:avLst/>
              </a:prstGeom>
            </p:spPr>
          </p:pic>
          <p:pic>
            <p:nvPicPr>
              <p:cNvPr id="4" name="Picture 3"/>
              <p:cNvPicPr>
                <a:picLocks noChangeAspect="1"/>
              </p:cNvPicPr>
              <p:nvPr/>
            </p:nvPicPr>
            <p:blipFill>
              <a:blip r:embed="rId2"/>
              <a:stretch>
                <a:fillRect/>
              </a:stretch>
            </p:blipFill>
            <p:spPr>
              <a:xfrm>
                <a:off x="3108960" y="489612"/>
                <a:ext cx="2926080" cy="2926080"/>
              </a:xfrm>
              <a:prstGeom prst="rect">
                <a:avLst/>
              </a:prstGeom>
            </p:spPr>
          </p:pic>
          <p:pic>
            <p:nvPicPr>
              <p:cNvPr id="5" name="Picture 4"/>
              <p:cNvPicPr>
                <a:picLocks noChangeAspect="1"/>
              </p:cNvPicPr>
              <p:nvPr/>
            </p:nvPicPr>
            <p:blipFill>
              <a:blip r:embed="rId3"/>
              <a:stretch>
                <a:fillRect/>
              </a:stretch>
            </p:blipFill>
            <p:spPr>
              <a:xfrm>
                <a:off x="6217920" y="489612"/>
                <a:ext cx="2926080" cy="2926080"/>
              </a:xfrm>
              <a:prstGeom prst="rect">
                <a:avLst/>
              </a:prstGeom>
            </p:spPr>
          </p:pic>
          <p:pic>
            <p:nvPicPr>
              <p:cNvPr id="6" name="Picture 5"/>
              <p:cNvPicPr>
                <a:picLocks noChangeAspect="1"/>
              </p:cNvPicPr>
              <p:nvPr/>
            </p:nvPicPr>
            <p:blipFill>
              <a:blip r:embed="rId3"/>
              <a:stretch>
                <a:fillRect/>
              </a:stretch>
            </p:blipFill>
            <p:spPr>
              <a:xfrm>
                <a:off x="0" y="3948603"/>
                <a:ext cx="2926080" cy="292608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l="5251"/>
              <a:stretch/>
            </p:blipFill>
            <p:spPr>
              <a:xfrm>
                <a:off x="3262592" y="3948603"/>
                <a:ext cx="2772447" cy="2926080"/>
              </a:xfrm>
              <a:prstGeom prst="rect">
                <a:avLst/>
              </a:prstGeom>
            </p:spPr>
          </p:pic>
          <p:pic>
            <p:nvPicPr>
              <p:cNvPr id="8" name="Picture 7"/>
              <p:cNvPicPr>
                <a:picLocks noChangeAspect="1"/>
              </p:cNvPicPr>
              <p:nvPr/>
            </p:nvPicPr>
            <p:blipFill>
              <a:blip r:embed="rId5"/>
              <a:stretch>
                <a:fillRect/>
              </a:stretch>
            </p:blipFill>
            <p:spPr>
              <a:xfrm>
                <a:off x="6217920" y="3948603"/>
                <a:ext cx="2926080" cy="2926080"/>
              </a:xfrm>
              <a:prstGeom prst="rect">
                <a:avLst/>
              </a:prstGeom>
            </p:spPr>
          </p:pic>
          <p:sp>
            <p:nvSpPr>
              <p:cNvPr id="9" name="TextBox 8"/>
              <p:cNvSpPr txBox="1"/>
              <p:nvPr/>
            </p:nvSpPr>
            <p:spPr>
              <a:xfrm>
                <a:off x="5655867" y="983156"/>
                <a:ext cx="324261" cy="1938992"/>
              </a:xfrm>
              <a:prstGeom prst="rect">
                <a:avLst/>
              </a:prstGeom>
              <a:noFill/>
            </p:spPr>
            <p:txBody>
              <a:bodyPr wrap="square" rtlCol="0">
                <a:spAutoFit/>
              </a:bodyPr>
              <a:lstStyle/>
              <a:p>
                <a:r>
                  <a:rPr lang="en-US" sz="12000" dirty="0"/>
                  <a:t>=</a:t>
                </a:r>
              </a:p>
            </p:txBody>
          </p:sp>
          <p:sp>
            <p:nvSpPr>
              <p:cNvPr id="10" name="TextBox 9"/>
              <p:cNvSpPr txBox="1"/>
              <p:nvPr/>
            </p:nvSpPr>
            <p:spPr>
              <a:xfrm>
                <a:off x="2703718" y="983156"/>
                <a:ext cx="324261" cy="1938992"/>
              </a:xfrm>
              <a:prstGeom prst="rect">
                <a:avLst/>
              </a:prstGeom>
              <a:noFill/>
            </p:spPr>
            <p:txBody>
              <a:bodyPr wrap="square" rtlCol="0">
                <a:spAutoFit/>
              </a:bodyPr>
              <a:lstStyle/>
              <a:p>
                <a:r>
                  <a:rPr lang="en-US" sz="12000" dirty="0" smtClean="0"/>
                  <a:t>-</a:t>
                </a:r>
                <a:endParaRPr lang="en-US" sz="12000" dirty="0"/>
              </a:p>
            </p:txBody>
          </p:sp>
          <p:sp>
            <p:nvSpPr>
              <p:cNvPr id="11" name="TextBox 10"/>
              <p:cNvSpPr txBox="1"/>
              <p:nvPr/>
            </p:nvSpPr>
            <p:spPr>
              <a:xfrm>
                <a:off x="2540590" y="4425464"/>
                <a:ext cx="324261" cy="1938992"/>
              </a:xfrm>
              <a:prstGeom prst="rect">
                <a:avLst/>
              </a:prstGeom>
              <a:noFill/>
            </p:spPr>
            <p:txBody>
              <a:bodyPr wrap="square" rtlCol="0">
                <a:spAutoFit/>
              </a:bodyPr>
              <a:lstStyle/>
              <a:p>
                <a:r>
                  <a:rPr lang="en-US" sz="12000" dirty="0"/>
                  <a:t>+</a:t>
                </a:r>
              </a:p>
            </p:txBody>
          </p:sp>
          <p:sp>
            <p:nvSpPr>
              <p:cNvPr id="12" name="TextBox 11"/>
              <p:cNvSpPr txBox="1"/>
              <p:nvPr/>
            </p:nvSpPr>
            <p:spPr>
              <a:xfrm>
                <a:off x="5655867" y="4425464"/>
                <a:ext cx="324261" cy="1938992"/>
              </a:xfrm>
              <a:prstGeom prst="rect">
                <a:avLst/>
              </a:prstGeom>
              <a:noFill/>
            </p:spPr>
            <p:txBody>
              <a:bodyPr wrap="square" rtlCol="0">
                <a:spAutoFit/>
              </a:bodyPr>
              <a:lstStyle/>
              <a:p>
                <a:r>
                  <a:rPr lang="en-US" sz="12000" dirty="0"/>
                  <a:t>=</a:t>
                </a:r>
              </a:p>
            </p:txBody>
          </p:sp>
          <p:pic>
            <p:nvPicPr>
              <p:cNvPr id="13" name="Picture 12"/>
              <p:cNvPicPr>
                <a:picLocks noChangeAspect="1"/>
              </p:cNvPicPr>
              <p:nvPr/>
            </p:nvPicPr>
            <p:blipFill>
              <a:blip r:embed="rId6"/>
              <a:stretch>
                <a:fillRect/>
              </a:stretch>
            </p:blipFill>
            <p:spPr>
              <a:xfrm>
                <a:off x="1180717" y="132261"/>
                <a:ext cx="3860800" cy="266700"/>
              </a:xfrm>
              <a:prstGeom prst="rect">
                <a:avLst/>
              </a:prstGeom>
            </p:spPr>
          </p:pic>
          <p:pic>
            <p:nvPicPr>
              <p:cNvPr id="15" name="Picture 14"/>
              <p:cNvPicPr>
                <a:picLocks noChangeAspect="1"/>
              </p:cNvPicPr>
              <p:nvPr/>
            </p:nvPicPr>
            <p:blipFill>
              <a:blip r:embed="rId7"/>
              <a:stretch>
                <a:fillRect/>
              </a:stretch>
            </p:blipFill>
            <p:spPr>
              <a:xfrm>
                <a:off x="327646" y="3741420"/>
                <a:ext cx="2247900" cy="190500"/>
              </a:xfrm>
              <a:prstGeom prst="rect">
                <a:avLst/>
              </a:prstGeom>
            </p:spPr>
          </p:pic>
          <p:pic>
            <p:nvPicPr>
              <p:cNvPr id="16" name="Picture 15"/>
              <p:cNvPicPr>
                <a:picLocks noChangeAspect="1"/>
              </p:cNvPicPr>
              <p:nvPr/>
            </p:nvPicPr>
            <p:blipFill>
              <a:blip r:embed="rId8"/>
              <a:stretch>
                <a:fillRect/>
              </a:stretch>
            </p:blipFill>
            <p:spPr>
              <a:xfrm>
                <a:off x="6513667" y="3747501"/>
                <a:ext cx="2298700" cy="177800"/>
              </a:xfrm>
              <a:prstGeom prst="rect">
                <a:avLst/>
              </a:prstGeom>
            </p:spPr>
          </p:pic>
          <p:pic>
            <p:nvPicPr>
              <p:cNvPr id="17" name="Picture 16"/>
              <p:cNvPicPr>
                <a:picLocks noChangeAspect="1"/>
              </p:cNvPicPr>
              <p:nvPr/>
            </p:nvPicPr>
            <p:blipFill>
              <a:blip r:embed="rId9"/>
              <a:stretch>
                <a:fillRect/>
              </a:stretch>
            </p:blipFill>
            <p:spPr>
              <a:xfrm>
                <a:off x="3175000" y="3580687"/>
                <a:ext cx="2794000" cy="546100"/>
              </a:xfrm>
              <a:prstGeom prst="rect">
                <a:avLst/>
              </a:prstGeom>
            </p:spPr>
          </p:pic>
          <p:pic>
            <p:nvPicPr>
              <p:cNvPr id="14" name="Picture 13"/>
              <p:cNvPicPr>
                <a:picLocks noChangeAspect="1"/>
              </p:cNvPicPr>
              <p:nvPr/>
            </p:nvPicPr>
            <p:blipFill>
              <a:blip r:embed="rId7"/>
              <a:stretch>
                <a:fillRect/>
              </a:stretch>
            </p:blipFill>
            <p:spPr>
              <a:xfrm>
                <a:off x="6541163" y="213818"/>
                <a:ext cx="2247900" cy="190500"/>
              </a:xfrm>
              <a:prstGeom prst="rect">
                <a:avLst/>
              </a:prstGeom>
            </p:spPr>
          </p:pic>
        </p:grpSp>
        <p:sp>
          <p:nvSpPr>
            <p:cNvPr id="18" name="TextBox 17"/>
            <p:cNvSpPr txBox="1"/>
            <p:nvPr/>
          </p:nvSpPr>
          <p:spPr>
            <a:xfrm>
              <a:off x="0" y="502800"/>
              <a:ext cx="1118478" cy="553998"/>
            </a:xfrm>
            <a:prstGeom prst="rect">
              <a:avLst/>
            </a:prstGeom>
            <a:noFill/>
          </p:spPr>
          <p:txBody>
            <a:bodyPr wrap="none" rtlCol="0">
              <a:spAutoFit/>
            </a:bodyPr>
            <a:lstStyle/>
            <a:p>
              <a:r>
                <a:rPr lang="en-US" sz="3000" dirty="0" err="1" smtClean="0"/>
                <a:t>ε</a:t>
              </a:r>
              <a:r>
                <a:rPr lang="en-US" sz="3000" baseline="-25000" dirty="0" err="1" smtClean="0"/>
                <a:t>solvent</a:t>
              </a:r>
              <a:endParaRPr lang="en-US" sz="3000" baseline="-25000" dirty="0"/>
            </a:p>
          </p:txBody>
        </p:sp>
        <p:sp>
          <p:nvSpPr>
            <p:cNvPr id="19" name="TextBox 18"/>
            <p:cNvSpPr txBox="1"/>
            <p:nvPr/>
          </p:nvSpPr>
          <p:spPr>
            <a:xfrm>
              <a:off x="6217920" y="502800"/>
              <a:ext cx="1118478" cy="553998"/>
            </a:xfrm>
            <a:prstGeom prst="rect">
              <a:avLst/>
            </a:prstGeom>
            <a:noFill/>
          </p:spPr>
          <p:txBody>
            <a:bodyPr wrap="none" rtlCol="0">
              <a:spAutoFit/>
            </a:bodyPr>
            <a:lstStyle/>
            <a:p>
              <a:r>
                <a:rPr lang="en-US" sz="3000" dirty="0" err="1" smtClean="0"/>
                <a:t>ε</a:t>
              </a:r>
              <a:r>
                <a:rPr lang="en-US" sz="3000" baseline="-25000" dirty="0" err="1" smtClean="0"/>
                <a:t>solvent</a:t>
              </a:r>
              <a:endParaRPr lang="en-US" sz="3000" baseline="-25000" dirty="0"/>
            </a:p>
          </p:txBody>
        </p:sp>
        <p:sp>
          <p:nvSpPr>
            <p:cNvPr id="20" name="TextBox 19"/>
            <p:cNvSpPr txBox="1"/>
            <p:nvPr/>
          </p:nvSpPr>
          <p:spPr>
            <a:xfrm>
              <a:off x="0" y="3948603"/>
              <a:ext cx="1118478" cy="553998"/>
            </a:xfrm>
            <a:prstGeom prst="rect">
              <a:avLst/>
            </a:prstGeom>
            <a:noFill/>
          </p:spPr>
          <p:txBody>
            <a:bodyPr wrap="none" rtlCol="0">
              <a:spAutoFit/>
            </a:bodyPr>
            <a:lstStyle/>
            <a:p>
              <a:r>
                <a:rPr lang="en-US" sz="3000" dirty="0" err="1" smtClean="0"/>
                <a:t>ε</a:t>
              </a:r>
              <a:r>
                <a:rPr lang="en-US" sz="3000" baseline="-25000" dirty="0" err="1" smtClean="0"/>
                <a:t>solvent</a:t>
              </a:r>
              <a:endParaRPr lang="en-US" sz="3000" baseline="-25000" dirty="0"/>
            </a:p>
          </p:txBody>
        </p:sp>
        <p:sp>
          <p:nvSpPr>
            <p:cNvPr id="21" name="TextBox 20"/>
            <p:cNvSpPr txBox="1"/>
            <p:nvPr/>
          </p:nvSpPr>
          <p:spPr>
            <a:xfrm>
              <a:off x="6217920" y="3962997"/>
              <a:ext cx="1118478" cy="553998"/>
            </a:xfrm>
            <a:prstGeom prst="rect">
              <a:avLst/>
            </a:prstGeom>
            <a:noFill/>
          </p:spPr>
          <p:txBody>
            <a:bodyPr wrap="none" rtlCol="0">
              <a:spAutoFit/>
            </a:bodyPr>
            <a:lstStyle/>
            <a:p>
              <a:r>
                <a:rPr lang="en-US" sz="3000" dirty="0" err="1" smtClean="0"/>
                <a:t>ε</a:t>
              </a:r>
              <a:r>
                <a:rPr lang="en-US" sz="3000" baseline="-25000" dirty="0" err="1" smtClean="0"/>
                <a:t>solvent</a:t>
              </a:r>
              <a:endParaRPr lang="en-US" sz="3000" baseline="-25000" dirty="0"/>
            </a:p>
          </p:txBody>
        </p:sp>
        <p:sp>
          <p:nvSpPr>
            <p:cNvPr id="22" name="TextBox 21"/>
            <p:cNvSpPr txBox="1"/>
            <p:nvPr/>
          </p:nvSpPr>
          <p:spPr>
            <a:xfrm>
              <a:off x="874565" y="1579943"/>
              <a:ext cx="1002636" cy="553998"/>
            </a:xfrm>
            <a:prstGeom prst="rect">
              <a:avLst/>
            </a:prstGeom>
            <a:noFill/>
          </p:spPr>
          <p:txBody>
            <a:bodyPr wrap="none" rtlCol="0">
              <a:spAutoFit/>
            </a:bodyPr>
            <a:lstStyle/>
            <a:p>
              <a:r>
                <a:rPr lang="en-US" sz="3000" dirty="0" err="1" smtClean="0">
                  <a:solidFill>
                    <a:schemeClr val="bg1"/>
                  </a:solidFill>
                </a:rPr>
                <a:t>ε</a:t>
              </a:r>
              <a:r>
                <a:rPr lang="en-US" sz="3000" baseline="-25000" dirty="0" err="1" smtClean="0">
                  <a:solidFill>
                    <a:schemeClr val="bg1"/>
                  </a:solidFill>
                </a:rPr>
                <a:t>solute</a:t>
              </a:r>
              <a:endParaRPr lang="en-US" sz="3000" baseline="-25000" dirty="0">
                <a:solidFill>
                  <a:schemeClr val="bg1"/>
                </a:solidFill>
              </a:endParaRPr>
            </a:p>
          </p:txBody>
        </p:sp>
        <p:sp>
          <p:nvSpPr>
            <p:cNvPr id="23" name="TextBox 22"/>
            <p:cNvSpPr txBox="1"/>
            <p:nvPr/>
          </p:nvSpPr>
          <p:spPr>
            <a:xfrm>
              <a:off x="3950170" y="1579943"/>
              <a:ext cx="1002636" cy="553998"/>
            </a:xfrm>
            <a:prstGeom prst="rect">
              <a:avLst/>
            </a:prstGeom>
            <a:noFill/>
          </p:spPr>
          <p:txBody>
            <a:bodyPr wrap="none" rtlCol="0">
              <a:spAutoFit/>
            </a:bodyPr>
            <a:lstStyle/>
            <a:p>
              <a:r>
                <a:rPr lang="en-US" sz="3000" dirty="0" err="1" smtClean="0">
                  <a:solidFill>
                    <a:schemeClr val="bg1"/>
                  </a:solidFill>
                </a:rPr>
                <a:t>ε</a:t>
              </a:r>
              <a:r>
                <a:rPr lang="en-US" sz="3000" baseline="-25000" dirty="0" err="1" smtClean="0">
                  <a:solidFill>
                    <a:schemeClr val="bg1"/>
                  </a:solidFill>
                </a:rPr>
                <a:t>solute</a:t>
              </a:r>
              <a:endParaRPr lang="en-US" sz="3000" baseline="-25000" dirty="0">
                <a:solidFill>
                  <a:schemeClr val="bg1"/>
                </a:solidFill>
              </a:endParaRPr>
            </a:p>
          </p:txBody>
        </p:sp>
        <p:sp>
          <p:nvSpPr>
            <p:cNvPr id="24" name="TextBox 23"/>
            <p:cNvSpPr txBox="1"/>
            <p:nvPr/>
          </p:nvSpPr>
          <p:spPr>
            <a:xfrm>
              <a:off x="4038881" y="5123151"/>
              <a:ext cx="1002636" cy="553998"/>
            </a:xfrm>
            <a:prstGeom prst="rect">
              <a:avLst/>
            </a:prstGeom>
            <a:noFill/>
          </p:spPr>
          <p:txBody>
            <a:bodyPr wrap="none" rtlCol="0">
              <a:spAutoFit/>
            </a:bodyPr>
            <a:lstStyle/>
            <a:p>
              <a:r>
                <a:rPr lang="en-US" sz="3000" dirty="0" err="1" smtClean="0">
                  <a:solidFill>
                    <a:schemeClr val="bg1"/>
                  </a:solidFill>
                </a:rPr>
                <a:t>ε</a:t>
              </a:r>
              <a:r>
                <a:rPr lang="en-US" sz="3000" baseline="-25000" dirty="0" err="1" smtClean="0">
                  <a:solidFill>
                    <a:schemeClr val="bg1"/>
                  </a:solidFill>
                </a:rPr>
                <a:t>solute</a:t>
              </a:r>
              <a:endParaRPr lang="en-US" sz="3000" baseline="-25000" dirty="0">
                <a:solidFill>
                  <a:schemeClr val="bg1"/>
                </a:solidFill>
              </a:endParaRPr>
            </a:p>
          </p:txBody>
        </p:sp>
        <p:sp>
          <p:nvSpPr>
            <p:cNvPr id="25" name="TextBox 24"/>
            <p:cNvSpPr txBox="1"/>
            <p:nvPr/>
          </p:nvSpPr>
          <p:spPr>
            <a:xfrm>
              <a:off x="7089021" y="5027298"/>
              <a:ext cx="1002636" cy="553998"/>
            </a:xfrm>
            <a:prstGeom prst="rect">
              <a:avLst/>
            </a:prstGeom>
            <a:noFill/>
          </p:spPr>
          <p:txBody>
            <a:bodyPr wrap="none" rtlCol="0">
              <a:spAutoFit/>
            </a:bodyPr>
            <a:lstStyle/>
            <a:p>
              <a:r>
                <a:rPr lang="en-US" sz="3000" dirty="0" err="1" smtClean="0">
                  <a:solidFill>
                    <a:schemeClr val="bg1"/>
                  </a:solidFill>
                </a:rPr>
                <a:t>ε</a:t>
              </a:r>
              <a:r>
                <a:rPr lang="en-US" sz="3000" baseline="-25000" dirty="0" err="1" smtClean="0">
                  <a:solidFill>
                    <a:schemeClr val="bg1"/>
                  </a:solidFill>
                </a:rPr>
                <a:t>solute</a:t>
              </a:r>
              <a:endParaRPr lang="en-US" sz="3000" baseline="-25000" dirty="0">
                <a:solidFill>
                  <a:schemeClr val="bg1"/>
                </a:solidFill>
              </a:endParaRPr>
            </a:p>
          </p:txBody>
        </p:sp>
        <p:sp>
          <p:nvSpPr>
            <p:cNvPr id="26" name="TextBox 25"/>
            <p:cNvSpPr txBox="1"/>
            <p:nvPr/>
          </p:nvSpPr>
          <p:spPr>
            <a:xfrm>
              <a:off x="3108960" y="502800"/>
              <a:ext cx="1002636" cy="553998"/>
            </a:xfrm>
            <a:prstGeom prst="rect">
              <a:avLst/>
            </a:prstGeom>
            <a:noFill/>
          </p:spPr>
          <p:txBody>
            <a:bodyPr wrap="none" rtlCol="0">
              <a:spAutoFit/>
            </a:bodyPr>
            <a:lstStyle/>
            <a:p>
              <a:r>
                <a:rPr lang="en-US" sz="3000" dirty="0" err="1" smtClean="0"/>
                <a:t>ε</a:t>
              </a:r>
              <a:r>
                <a:rPr lang="en-US" sz="3000" baseline="-25000" dirty="0" err="1" smtClean="0"/>
                <a:t>solute</a:t>
              </a:r>
              <a:endParaRPr lang="en-US" sz="3000" baseline="-25000" dirty="0"/>
            </a:p>
          </p:txBody>
        </p:sp>
      </p:grpSp>
      <p:sp>
        <p:nvSpPr>
          <p:cNvPr id="28"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APBS and Reaction Field Method</a:t>
            </a:r>
            <a:endParaRPr lang="en-US" dirty="0"/>
          </a:p>
        </p:txBody>
      </p:sp>
    </p:spTree>
    <p:extLst>
      <p:ext uri="{BB962C8B-B14F-4D97-AF65-F5344CB8AC3E}">
        <p14:creationId xmlns:p14="http://schemas.microsoft.com/office/powerpoint/2010/main" val="3895060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APBS 5Å-ES</a:t>
            </a:r>
            <a:endParaRPr lang="en-US" dirty="0"/>
          </a:p>
        </p:txBody>
      </p:sp>
      <p:sp>
        <p:nvSpPr>
          <p:cNvPr id="3" name="Slide Number Placeholder 2"/>
          <p:cNvSpPr>
            <a:spLocks noGrp="1"/>
          </p:cNvSpPr>
          <p:nvPr>
            <p:ph type="sldNum" sz="quarter" idx="12"/>
          </p:nvPr>
        </p:nvSpPr>
        <p:spPr>
          <a:xfrm>
            <a:off x="6553200" y="6356350"/>
            <a:ext cx="2133600" cy="365125"/>
          </a:xfrm>
        </p:spPr>
        <p:txBody>
          <a:bodyPr/>
          <a:lstStyle/>
          <a:p>
            <a:fld id="{7F874E44-51C9-3546-B4AF-72CE26DAD71A}" type="slidenum">
              <a:rPr lang="en-US" smtClean="0"/>
              <a:t>6</a:t>
            </a:fld>
            <a:endParaRPr lang="en-US"/>
          </a:p>
        </p:txBody>
      </p:sp>
      <p:pic>
        <p:nvPicPr>
          <p:cNvPr id="4" name="Picture 3" descr="5AA-ES.tga"/>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0" y="1429620"/>
            <a:ext cx="3657600" cy="5278581"/>
          </a:xfrm>
          <a:prstGeom prst="rect">
            <a:avLst/>
          </a:prstGeom>
        </p:spPr>
      </p:pic>
      <p:pic>
        <p:nvPicPr>
          <p:cNvPr id="34" name="Picture 33"/>
          <p:cNvPicPr>
            <a:picLocks noChangeAspect="1"/>
          </p:cNvPicPr>
          <p:nvPr/>
        </p:nvPicPr>
        <p:blipFill>
          <a:blip r:embed="rId3"/>
          <a:stretch>
            <a:fillRect/>
          </a:stretch>
        </p:blipFill>
        <p:spPr>
          <a:xfrm>
            <a:off x="4143663" y="1738734"/>
            <a:ext cx="4394200" cy="304800"/>
          </a:xfrm>
          <a:prstGeom prst="rect">
            <a:avLst/>
          </a:prstGeom>
        </p:spPr>
      </p:pic>
      <p:pic>
        <p:nvPicPr>
          <p:cNvPr id="35" name="Picture 34"/>
          <p:cNvPicPr>
            <a:picLocks noChangeAspect="1"/>
          </p:cNvPicPr>
          <p:nvPr/>
        </p:nvPicPr>
        <p:blipFill>
          <a:blip r:embed="rId4"/>
          <a:stretch>
            <a:fillRect/>
          </a:stretch>
        </p:blipFill>
        <p:spPr>
          <a:xfrm>
            <a:off x="5819863" y="2043534"/>
            <a:ext cx="2654300" cy="596900"/>
          </a:xfrm>
          <a:prstGeom prst="rect">
            <a:avLst/>
          </a:prstGeom>
        </p:spPr>
      </p:pic>
      <p:grpSp>
        <p:nvGrpSpPr>
          <p:cNvPr id="40" name="Group 39"/>
          <p:cNvGrpSpPr/>
          <p:nvPr/>
        </p:nvGrpSpPr>
        <p:grpSpPr>
          <a:xfrm>
            <a:off x="5003406" y="3163663"/>
            <a:ext cx="3115220" cy="3329320"/>
            <a:chOff x="5055377" y="3559897"/>
            <a:chExt cx="2340864" cy="2501745"/>
          </a:xfrm>
        </p:grpSpPr>
        <p:pic>
          <p:nvPicPr>
            <p:cNvPr id="36" name="Picture 35"/>
            <p:cNvPicPr>
              <a:picLocks noChangeAspect="1"/>
            </p:cNvPicPr>
            <p:nvPr/>
          </p:nvPicPr>
          <p:blipFill>
            <a:blip r:embed="rId5"/>
            <a:stretch>
              <a:fillRect/>
            </a:stretch>
          </p:blipFill>
          <p:spPr>
            <a:xfrm>
              <a:off x="5055377" y="3720778"/>
              <a:ext cx="2340864" cy="2340864"/>
            </a:xfrm>
            <a:prstGeom prst="rect">
              <a:avLst/>
            </a:prstGeom>
          </p:spPr>
        </p:pic>
        <p:pic>
          <p:nvPicPr>
            <p:cNvPr id="37" name="Picture 36"/>
            <p:cNvPicPr>
              <a:picLocks noChangeAspect="1"/>
            </p:cNvPicPr>
            <p:nvPr/>
          </p:nvPicPr>
          <p:blipFill>
            <a:blip r:embed="rId6"/>
            <a:stretch>
              <a:fillRect/>
            </a:stretch>
          </p:blipFill>
          <p:spPr>
            <a:xfrm>
              <a:off x="5291975" y="3559897"/>
              <a:ext cx="1838960" cy="142240"/>
            </a:xfrm>
            <a:prstGeom prst="rect">
              <a:avLst/>
            </a:prstGeom>
          </p:spPr>
        </p:pic>
        <p:sp>
          <p:nvSpPr>
            <p:cNvPr id="38" name="TextBox 37"/>
            <p:cNvSpPr txBox="1"/>
            <p:nvPr/>
          </p:nvSpPr>
          <p:spPr>
            <a:xfrm>
              <a:off x="5055377" y="3732293"/>
              <a:ext cx="894782" cy="443198"/>
            </a:xfrm>
            <a:prstGeom prst="rect">
              <a:avLst/>
            </a:prstGeom>
            <a:noFill/>
          </p:spPr>
          <p:txBody>
            <a:bodyPr wrap="none" rtlCol="0">
              <a:spAutoFit/>
            </a:bodyPr>
            <a:lstStyle/>
            <a:p>
              <a:r>
                <a:rPr lang="en-US" sz="3000" dirty="0" err="1" smtClean="0"/>
                <a:t>ε</a:t>
              </a:r>
              <a:r>
                <a:rPr lang="en-US" sz="3000" baseline="-25000" dirty="0" err="1" smtClean="0"/>
                <a:t>solvent</a:t>
              </a:r>
              <a:endParaRPr lang="en-US" sz="3000" baseline="-25000" dirty="0"/>
            </a:p>
          </p:txBody>
        </p:sp>
        <p:sp>
          <p:nvSpPr>
            <p:cNvPr id="39" name="TextBox 38"/>
            <p:cNvSpPr txBox="1"/>
            <p:nvPr/>
          </p:nvSpPr>
          <p:spPr>
            <a:xfrm>
              <a:off x="5752258" y="4583734"/>
              <a:ext cx="802109" cy="443198"/>
            </a:xfrm>
            <a:prstGeom prst="rect">
              <a:avLst/>
            </a:prstGeom>
            <a:noFill/>
          </p:spPr>
          <p:txBody>
            <a:bodyPr wrap="none" rtlCol="0">
              <a:spAutoFit/>
            </a:bodyPr>
            <a:lstStyle/>
            <a:p>
              <a:r>
                <a:rPr lang="en-US" sz="3000" dirty="0" err="1" smtClean="0">
                  <a:solidFill>
                    <a:schemeClr val="bg1"/>
                  </a:solidFill>
                </a:rPr>
                <a:t>ε</a:t>
              </a:r>
              <a:r>
                <a:rPr lang="en-US" sz="3000" baseline="-25000" dirty="0" err="1" smtClean="0">
                  <a:solidFill>
                    <a:schemeClr val="bg1"/>
                  </a:solidFill>
                </a:rPr>
                <a:t>solute</a:t>
              </a:r>
              <a:endParaRPr lang="en-US" sz="3000" baseline="-25000" dirty="0">
                <a:solidFill>
                  <a:schemeClr val="bg1"/>
                </a:solidFill>
              </a:endParaRPr>
            </a:p>
          </p:txBody>
        </p:sp>
      </p:grpSp>
    </p:spTree>
    <p:extLst>
      <p:ext uri="{BB962C8B-B14F-4D97-AF65-F5344CB8AC3E}">
        <p14:creationId xmlns:p14="http://schemas.microsoft.com/office/powerpoint/2010/main" val="1734757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Amber03-ES</a:t>
            </a:r>
            <a:endParaRPr lang="en-US" dirty="0"/>
          </a:p>
        </p:txBody>
      </p:sp>
      <p:sp>
        <p:nvSpPr>
          <p:cNvPr id="4" name="Slide Number Placeholder 2"/>
          <p:cNvSpPr>
            <a:spLocks noGrp="1"/>
          </p:cNvSpPr>
          <p:nvPr>
            <p:ph type="sldNum" sz="quarter" idx="12"/>
          </p:nvPr>
        </p:nvSpPr>
        <p:spPr>
          <a:xfrm>
            <a:off x="6553200" y="6356350"/>
            <a:ext cx="2133600" cy="365125"/>
          </a:xfrm>
        </p:spPr>
        <p:txBody>
          <a:bodyPr/>
          <a:lstStyle/>
          <a:p>
            <a:fld id="{7F874E44-51C9-3546-B4AF-72CE26DAD71A}" type="slidenum">
              <a:rPr lang="en-US" smtClean="0"/>
              <a:t>7</a:t>
            </a:fld>
            <a:endParaRPr lang="en-US"/>
          </a:p>
        </p:txBody>
      </p:sp>
      <p:pic>
        <p:nvPicPr>
          <p:cNvPr id="5" name="Picture 4" descr="ES.tga"/>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009" y="1303053"/>
            <a:ext cx="3657600" cy="5278581"/>
          </a:xfrm>
          <a:prstGeom prst="rect">
            <a:avLst/>
          </a:prstGeom>
        </p:spPr>
      </p:pic>
      <p:pic>
        <p:nvPicPr>
          <p:cNvPr id="6" name="Picture 5" descr="coulomb_rf_plot.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4360107" y="586134"/>
            <a:ext cx="4386185" cy="5676239"/>
          </a:xfrm>
          <a:prstGeom prst="rect">
            <a:avLst/>
          </a:prstGeom>
        </p:spPr>
      </p:pic>
      <p:pic>
        <p:nvPicPr>
          <p:cNvPr id="7" name="Picture 6"/>
          <p:cNvPicPr>
            <a:picLocks noChangeAspect="1"/>
          </p:cNvPicPr>
          <p:nvPr/>
        </p:nvPicPr>
        <p:blipFill>
          <a:blip r:embed="rId4"/>
          <a:stretch>
            <a:fillRect/>
          </a:stretch>
        </p:blipFill>
        <p:spPr>
          <a:xfrm>
            <a:off x="5564103" y="5963158"/>
            <a:ext cx="2717651" cy="786384"/>
          </a:xfrm>
          <a:prstGeom prst="rect">
            <a:avLst/>
          </a:prstGeom>
        </p:spPr>
      </p:pic>
      <p:pic>
        <p:nvPicPr>
          <p:cNvPr id="8" name="Picture 7"/>
          <p:cNvPicPr>
            <a:picLocks noChangeAspect="1"/>
          </p:cNvPicPr>
          <p:nvPr/>
        </p:nvPicPr>
        <p:blipFill>
          <a:blip r:embed="rId5"/>
          <a:stretch>
            <a:fillRect/>
          </a:stretch>
        </p:blipFill>
        <p:spPr>
          <a:xfrm>
            <a:off x="3974779" y="5044277"/>
            <a:ext cx="5156842" cy="780564"/>
          </a:xfrm>
          <a:prstGeom prst="rect">
            <a:avLst/>
          </a:prstGeom>
        </p:spPr>
      </p:pic>
    </p:spTree>
    <p:extLst>
      <p:ext uri="{BB962C8B-B14F-4D97-AF65-F5344CB8AC3E}">
        <p14:creationId xmlns:p14="http://schemas.microsoft.com/office/powerpoint/2010/main" val="2202085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AMOEBA</a:t>
            </a:r>
            <a:endParaRPr lang="en-US" dirty="0"/>
          </a:p>
        </p:txBody>
      </p:sp>
      <p:sp>
        <p:nvSpPr>
          <p:cNvPr id="3" name="Content Placeholder 12"/>
          <p:cNvSpPr txBox="1">
            <a:spLocks/>
          </p:cNvSpPr>
          <p:nvPr/>
        </p:nvSpPr>
        <p:spPr>
          <a:xfrm>
            <a:off x="4648200" y="1600200"/>
            <a:ext cx="4038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Implicit Solvent with Poisson-Boltzmann</a:t>
            </a:r>
          </a:p>
          <a:p>
            <a:r>
              <a:rPr lang="en-US" smtClean="0"/>
              <a:t>Dielectric handled using SCF induced dipole moments</a:t>
            </a:r>
            <a:endParaRPr lang="en-US" dirty="0"/>
          </a:p>
        </p:txBody>
      </p:sp>
      <p:sp>
        <p:nvSpPr>
          <p:cNvPr id="4" name="Slide Number Placeholder 2"/>
          <p:cNvSpPr>
            <a:spLocks noGrp="1"/>
          </p:cNvSpPr>
          <p:nvPr>
            <p:ph type="sldNum" sz="quarter" idx="12"/>
          </p:nvPr>
        </p:nvSpPr>
        <p:spPr>
          <a:xfrm>
            <a:off x="6553200" y="6356350"/>
            <a:ext cx="2133600" cy="365125"/>
          </a:xfrm>
        </p:spPr>
        <p:txBody>
          <a:bodyPr/>
          <a:lstStyle/>
          <a:p>
            <a:fld id="{7F874E44-51C9-3546-B4AF-72CE26DAD71A}" type="slidenum">
              <a:rPr lang="en-US" smtClean="0"/>
              <a:t>8</a:t>
            </a:fld>
            <a:endParaRPr lang="en-US"/>
          </a:p>
        </p:txBody>
      </p:sp>
      <p:pic>
        <p:nvPicPr>
          <p:cNvPr id="5" name="inddip_movie.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l="21902" t="14151" r="19009" b="14323"/>
          <a:stretch/>
        </p:blipFill>
        <p:spPr>
          <a:xfrm>
            <a:off x="151187" y="2039237"/>
            <a:ext cx="4123156" cy="374319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408117828"/>
              </p:ext>
            </p:extLst>
          </p:nvPr>
        </p:nvGraphicFramePr>
        <p:xfrm>
          <a:off x="4274343" y="4542915"/>
          <a:ext cx="4557713" cy="695325"/>
        </p:xfrm>
        <a:graphic>
          <a:graphicData uri="http://schemas.openxmlformats.org/presentationml/2006/ole">
            <mc:AlternateContent xmlns:mc="http://schemas.openxmlformats.org/markup-compatibility/2006">
              <mc:Choice xmlns:v="urn:schemas-microsoft-com:vml" Requires="v">
                <p:oleObj spid="_x0000_s5158" name="Equation" r:id="rId6" imgW="1828800" imgH="279400" progId="Equation.DSMT4">
                  <p:embed/>
                </p:oleObj>
              </mc:Choice>
              <mc:Fallback>
                <p:oleObj name="Equation" r:id="rId6" imgW="1828800" imgH="279400" progId="Equation.DSMT4">
                  <p:embed/>
                  <p:pic>
                    <p:nvPicPr>
                      <p:cNvPr id="0" name=""/>
                      <p:cNvPicPr/>
                      <p:nvPr/>
                    </p:nvPicPr>
                    <p:blipFill>
                      <a:blip r:embed="rId7"/>
                      <a:stretch>
                        <a:fillRect/>
                      </a:stretch>
                    </p:blipFill>
                    <p:spPr>
                      <a:xfrm>
                        <a:off x="4274343" y="4542915"/>
                        <a:ext cx="4557713" cy="695325"/>
                      </a:xfrm>
                      <a:prstGeom prst="rect">
                        <a:avLst/>
                      </a:prstGeom>
                    </p:spPr>
                  </p:pic>
                </p:oleObj>
              </mc:Fallback>
            </mc:AlternateContent>
          </a:graphicData>
        </a:graphic>
      </p:graphicFrame>
    </p:spTree>
    <p:extLst>
      <p:ext uri="{BB962C8B-B14F-4D97-AF65-F5344CB8AC3E}">
        <p14:creationId xmlns:p14="http://schemas.microsoft.com/office/powerpoint/2010/main" val="410037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AMOEBA-CP &amp; AMOEBA-</a:t>
            </a:r>
            <a:r>
              <a:rPr lang="en-US" dirty="0" err="1" smtClean="0"/>
              <a:t>CPf</a:t>
            </a:r>
            <a:endParaRPr lang="en-US" dirty="0"/>
          </a:p>
        </p:txBody>
      </p:sp>
      <p:sp>
        <p:nvSpPr>
          <p:cNvPr id="3" name="Slide Number Placeholder 2"/>
          <p:cNvSpPr>
            <a:spLocks noGrp="1"/>
          </p:cNvSpPr>
          <p:nvPr>
            <p:ph type="sldNum" sz="quarter" idx="12"/>
          </p:nvPr>
        </p:nvSpPr>
        <p:spPr/>
        <p:txBody>
          <a:bodyPr/>
          <a:lstStyle/>
          <a:p>
            <a:fld id="{7F874E44-51C9-3546-B4AF-72CE26DAD71A}" type="slidenum">
              <a:rPr lang="en-US" smtClean="0"/>
              <a:t>9</a:t>
            </a:fld>
            <a:endParaRPr lang="en-US"/>
          </a:p>
        </p:txBody>
      </p:sp>
      <p:pic>
        <p:nvPicPr>
          <p:cNvPr id="13" name="Picture 12"/>
          <p:cNvPicPr>
            <a:picLocks noChangeAspect="1"/>
          </p:cNvPicPr>
          <p:nvPr/>
        </p:nvPicPr>
        <p:blipFill>
          <a:blip r:embed="rId3"/>
          <a:stretch>
            <a:fillRect/>
          </a:stretch>
        </p:blipFill>
        <p:spPr>
          <a:xfrm>
            <a:off x="83861" y="1545633"/>
            <a:ext cx="5576787" cy="4960406"/>
          </a:xfrm>
          <a:prstGeom prst="rect">
            <a:avLst/>
          </a:prstGeom>
        </p:spPr>
      </p:pic>
      <p:sp>
        <p:nvSpPr>
          <p:cNvPr id="15" name="TextBox 14"/>
          <p:cNvSpPr txBox="1"/>
          <p:nvPr/>
        </p:nvSpPr>
        <p:spPr>
          <a:xfrm>
            <a:off x="83862" y="6506039"/>
            <a:ext cx="2377461" cy="369332"/>
          </a:xfrm>
          <a:prstGeom prst="rect">
            <a:avLst/>
          </a:prstGeom>
          <a:noFill/>
        </p:spPr>
        <p:txBody>
          <a:bodyPr wrap="none" rtlCol="0">
            <a:spAutoFit/>
          </a:bodyPr>
          <a:lstStyle/>
          <a:p>
            <a:r>
              <a:rPr lang="en-US" dirty="0" smtClean="0"/>
              <a:t>Wang, </a:t>
            </a:r>
            <a:r>
              <a:rPr lang="en-US" i="1" dirty="0" smtClean="0"/>
              <a:t>et al</a:t>
            </a:r>
            <a:r>
              <a:rPr lang="en-US" dirty="0" smtClean="0"/>
              <a:t>. In Revision</a:t>
            </a:r>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1234143112"/>
              </p:ext>
            </p:extLst>
          </p:nvPr>
        </p:nvGraphicFramePr>
        <p:xfrm>
          <a:off x="6096000" y="3695700"/>
          <a:ext cx="114300" cy="165100"/>
        </p:xfrm>
        <a:graphic>
          <a:graphicData uri="http://schemas.openxmlformats.org/presentationml/2006/ole">
            <mc:AlternateContent xmlns:mc="http://schemas.openxmlformats.org/markup-compatibility/2006">
              <mc:Choice xmlns:v="urn:schemas-microsoft-com:vml" Requires="v">
                <p:oleObj spid="_x0000_s6217" name="Equation" r:id="rId4" imgW="114300" imgH="165100" progId="Equation.DSMT4">
                  <p:embed/>
                </p:oleObj>
              </mc:Choice>
              <mc:Fallback>
                <p:oleObj name="Equation" r:id="rId4" imgW="114300" imgH="165100" progId="Equation.DSMT4">
                  <p:embed/>
                  <p:pic>
                    <p:nvPicPr>
                      <p:cNvPr id="0" name=""/>
                      <p:cNvPicPr/>
                      <p:nvPr/>
                    </p:nvPicPr>
                    <p:blipFill>
                      <a:blip r:embed="rId5"/>
                      <a:stretch>
                        <a:fillRect/>
                      </a:stretch>
                    </p:blipFill>
                    <p:spPr>
                      <a:xfrm>
                        <a:off x="6096000" y="3695700"/>
                        <a:ext cx="114300" cy="1651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600007149"/>
              </p:ext>
            </p:extLst>
          </p:nvPr>
        </p:nvGraphicFramePr>
        <p:xfrm>
          <a:off x="6096000" y="3695700"/>
          <a:ext cx="114300" cy="165100"/>
        </p:xfrm>
        <a:graphic>
          <a:graphicData uri="http://schemas.openxmlformats.org/presentationml/2006/ole">
            <mc:AlternateContent xmlns:mc="http://schemas.openxmlformats.org/markup-compatibility/2006">
              <mc:Choice xmlns:v="urn:schemas-microsoft-com:vml" Requires="v">
                <p:oleObj spid="_x0000_s6218" name="Equation" r:id="rId6" imgW="114300" imgH="165100" progId="Equation.DSMT4">
                  <p:embed/>
                </p:oleObj>
              </mc:Choice>
              <mc:Fallback>
                <p:oleObj name="Equation" r:id="rId6" imgW="114300" imgH="165100" progId="Equation.DSMT4">
                  <p:embed/>
                  <p:pic>
                    <p:nvPicPr>
                      <p:cNvPr id="0" name=""/>
                      <p:cNvPicPr/>
                      <p:nvPr/>
                    </p:nvPicPr>
                    <p:blipFill>
                      <a:blip r:embed="rId5"/>
                      <a:stretch>
                        <a:fillRect/>
                      </a:stretch>
                    </p:blipFill>
                    <p:spPr>
                      <a:xfrm>
                        <a:off x="6096000" y="3695700"/>
                        <a:ext cx="114300" cy="165100"/>
                      </a:xfrm>
                      <a:prstGeom prst="rect">
                        <a:avLst/>
                      </a:prstGeom>
                    </p:spPr>
                  </p:pic>
                </p:oleObj>
              </mc:Fallback>
            </mc:AlternateContent>
          </a:graphicData>
        </a:graphic>
      </p:graphicFrame>
      <p:sp>
        <p:nvSpPr>
          <p:cNvPr id="19" name="TextBox 18"/>
          <p:cNvSpPr txBox="1"/>
          <p:nvPr/>
        </p:nvSpPr>
        <p:spPr>
          <a:xfrm>
            <a:off x="5548583" y="1728066"/>
            <a:ext cx="3488559" cy="3785652"/>
          </a:xfrm>
          <a:prstGeom prst="rect">
            <a:avLst/>
          </a:prstGeom>
          <a:noFill/>
        </p:spPr>
        <p:txBody>
          <a:bodyPr wrap="square" rtlCol="0">
            <a:spAutoFit/>
          </a:bodyPr>
          <a:lstStyle/>
          <a:p>
            <a:r>
              <a:rPr lang="en-US" sz="2400" dirty="0" smtClean="0"/>
              <a:t>Interactions Include:</a:t>
            </a:r>
          </a:p>
          <a:p>
            <a:pPr marL="285750" indent="-285750">
              <a:buFont typeface="Arial"/>
              <a:buChar char="•"/>
            </a:pPr>
            <a:r>
              <a:rPr lang="en-US" sz="2400" dirty="0" smtClean="0"/>
              <a:t>Core-Core</a:t>
            </a:r>
          </a:p>
          <a:p>
            <a:pPr marL="285750" indent="-285750">
              <a:buFont typeface="Arial"/>
              <a:buChar char="•"/>
            </a:pPr>
            <a:r>
              <a:rPr lang="en-US" sz="2400" dirty="0" smtClean="0"/>
              <a:t>Core-Electron</a:t>
            </a:r>
          </a:p>
          <a:p>
            <a:pPr marL="285750" indent="-285750">
              <a:buFont typeface="Arial"/>
              <a:buChar char="•"/>
            </a:pPr>
            <a:r>
              <a:rPr lang="en-US" sz="2400" dirty="0" smtClean="0"/>
              <a:t>Electron-Electron</a:t>
            </a:r>
          </a:p>
          <a:p>
            <a:pPr marL="285750" indent="-285750">
              <a:buFont typeface="Arial"/>
              <a:buChar char="•"/>
            </a:pPr>
            <a:endParaRPr lang="en-US" sz="2400" dirty="0" smtClean="0"/>
          </a:p>
          <a:p>
            <a:endParaRPr lang="en-US" sz="2400" dirty="0" smtClean="0"/>
          </a:p>
          <a:p>
            <a:r>
              <a:rPr lang="en-US" sz="2400" dirty="0" smtClean="0"/>
              <a:t>Parameters either implied by atom identity (CP) or fitted from QM potentials (</a:t>
            </a:r>
            <a:r>
              <a:rPr lang="en-US" sz="2400" dirty="0" err="1" smtClean="0"/>
              <a:t>CPf</a:t>
            </a:r>
            <a:r>
              <a:rPr lang="en-US" sz="2400" dirty="0" smtClean="0"/>
              <a:t>)</a:t>
            </a:r>
            <a:endParaRPr lang="en-US" sz="2400" dirty="0"/>
          </a:p>
        </p:txBody>
      </p:sp>
    </p:spTree>
    <p:extLst>
      <p:ext uri="{BB962C8B-B14F-4D97-AF65-F5344CB8AC3E}">
        <p14:creationId xmlns:p14="http://schemas.microsoft.com/office/powerpoint/2010/main" val="163493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1113</TotalTime>
  <Words>1428</Words>
  <Application>Microsoft Macintosh PowerPoint</Application>
  <PresentationFormat>On-screen Show (4:3)</PresentationFormat>
  <Paragraphs>224</Paragraphs>
  <Slides>46</Slides>
  <Notes>1</Notes>
  <HiddenSlides>18</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Office Theme</vt:lpstr>
      <vt:lpstr>Equation</vt:lpstr>
      <vt:lpstr>Current State of AMOEBA-Protein Stark Effect Project</vt:lpstr>
      <vt:lpstr>PowerPoint Presentation</vt:lpstr>
      <vt:lpstr>Rap &amp;Ras docked to Ral in Amber03 with tip3p water (54 data points)</vt:lpstr>
      <vt:lpstr>Electrostatic Models</vt:lpstr>
      <vt:lpstr>PowerPoint Presentation</vt:lpstr>
      <vt:lpstr>PowerPoint Presentation</vt:lpstr>
      <vt:lpstr>PowerPoint Presentation</vt:lpstr>
      <vt:lpstr>PowerPoint Presentation</vt:lpstr>
      <vt:lpstr>AMOEBA-CP &amp; AMOEBA-CPf</vt:lpstr>
      <vt:lpstr>Various Nitrile Probes on  Rap E30/K31</vt:lpstr>
      <vt:lpstr>Fields in Ribonuclease S</vt:lpstr>
      <vt:lpstr>PB on small molecules in various solvents</vt:lpstr>
      <vt:lpstr>Tip3p water looks like PB continuum solvent</vt:lpstr>
      <vt:lpstr>Fields on small molecules in various solvents</vt:lpstr>
      <vt:lpstr>Fields on small molecules in various solvents</vt:lpstr>
      <vt:lpstr>PowerPoint Presentation</vt:lpstr>
      <vt:lpstr>Simulating in AMOEBA</vt:lpstr>
      <vt:lpstr>Simulating in AMOEBA</vt:lpstr>
      <vt:lpstr>Crashing in AMOEBA</vt:lpstr>
      <vt:lpstr>Crashing in AMOEBA</vt:lpstr>
      <vt:lpstr>Calculated fields thus far</vt:lpstr>
      <vt:lpstr>AMOEBA</vt:lpstr>
      <vt:lpstr>Calculated fields thus far</vt:lpstr>
      <vt:lpstr>Standard deviations</vt:lpstr>
      <vt:lpstr>SCN field contribution is not constant</vt:lpstr>
      <vt:lpstr>SCN field contribution is not constant</vt:lpstr>
      <vt:lpstr>SCN field contribution is not constant</vt:lpstr>
      <vt:lpstr>-SCN contribution is not constant</vt:lpstr>
      <vt:lpstr>Calculated fields thus far</vt:lpstr>
      <vt:lpstr>Calculated fields thus far</vt:lpstr>
      <vt:lpstr>This does not significantly alter previous studies sampled in in Amber03</vt:lpstr>
      <vt:lpstr>Comparing Water</vt:lpstr>
      <vt:lpstr>Comparing Water</vt:lpstr>
      <vt:lpstr>Comparing Water</vt:lpstr>
      <vt:lpstr>In Progress: Comparing Water</vt:lpstr>
      <vt:lpstr>Sampling dihedral space, umbrella sampling required?</vt:lpstr>
      <vt:lpstr>Sampling dihedral space, umbrella sampling required?</vt:lpstr>
      <vt:lpstr>Quick Torsional Sanity Check</vt:lpstr>
      <vt:lpstr>Convergence</vt:lpstr>
      <vt:lpstr>In Progress: Umbrella Sampling</vt:lpstr>
      <vt:lpstr>The following slides are new</vt:lpstr>
      <vt:lpstr>SCN field contribution is now relatively constant</vt:lpstr>
      <vt:lpstr>Calculated fields</vt:lpstr>
      <vt:lpstr>Standard deviations</vt:lpstr>
      <vt:lpstr>Removing the permanent part of the SCN field is approximately removing a constant from the total field</vt:lpstr>
      <vt:lpstr>SCN field contribution is not constant</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Ritchie</dc:creator>
  <cp:lastModifiedBy>Andrew Ritchie</cp:lastModifiedBy>
  <cp:revision>84</cp:revision>
  <dcterms:created xsi:type="dcterms:W3CDTF">2015-06-15T20:35:03Z</dcterms:created>
  <dcterms:modified xsi:type="dcterms:W3CDTF">2015-07-02T23:12:15Z</dcterms:modified>
</cp:coreProperties>
</file>